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85" r:id="rId5"/>
  </p:sldMasterIdLst>
  <p:notesMasterIdLst>
    <p:notesMasterId r:id="rId19"/>
  </p:notesMasterIdLst>
  <p:handoutMasterIdLst>
    <p:handoutMasterId r:id="rId20"/>
  </p:handoutMasterIdLst>
  <p:sldIdLst>
    <p:sldId id="371" r:id="rId6"/>
    <p:sldId id="341" r:id="rId7"/>
    <p:sldId id="372" r:id="rId8"/>
    <p:sldId id="366" r:id="rId9"/>
    <p:sldId id="379" r:id="rId10"/>
    <p:sldId id="367" r:id="rId11"/>
    <p:sldId id="377" r:id="rId12"/>
    <p:sldId id="364" r:id="rId13"/>
    <p:sldId id="373" r:id="rId14"/>
    <p:sldId id="368" r:id="rId15"/>
    <p:sldId id="369" r:id="rId16"/>
    <p:sldId id="380" r:id="rId17"/>
    <p:sldId id="26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houst, Jakob" initials="DJ" lastIdx="1" clrIdx="0">
    <p:extLst>
      <p:ext uri="{19B8F6BF-5375-455C-9EA6-DF929625EA0E}">
        <p15:presenceInfo xmlns:p15="http://schemas.microsoft.com/office/powerpoint/2012/main" userId="S::Jakob.Dehoust@adm.com::377e252b-9031-4b95-a978-624c7b126374" providerId="AD"/>
      </p:ext>
    </p:extLst>
  </p:cmAuthor>
  <p:cmAuthor id="2" name="Flora Dewar" initials="FD" lastIdx="9" clrIdx="1">
    <p:extLst>
      <p:ext uri="{19B8F6BF-5375-455C-9EA6-DF929625EA0E}">
        <p15:presenceInfo xmlns:p15="http://schemas.microsoft.com/office/powerpoint/2012/main" userId="Flora Dewar" providerId="None"/>
      </p:ext>
    </p:extLst>
  </p:cmAuthor>
  <p:cmAuthor id="3" name="Iliana Axiotiades" initials="IA" lastIdx="14" clrIdx="2">
    <p:extLst>
      <p:ext uri="{19B8F6BF-5375-455C-9EA6-DF929625EA0E}">
        <p15:presenceInfo xmlns:p15="http://schemas.microsoft.com/office/powerpoint/2012/main" userId="Iliana Axiotiad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6E8F"/>
    <a:srgbClr val="FFC000"/>
    <a:srgbClr val="5B1300"/>
    <a:srgbClr val="737A35"/>
    <a:srgbClr val="B9BC9B"/>
    <a:srgbClr val="33514F"/>
    <a:srgbClr val="B47E73"/>
    <a:srgbClr val="76A4A3"/>
    <a:srgbClr val="767E73"/>
    <a:srgbClr val="396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B6C5B0-6510-4AD6-A68D-3378D7B92D59}" v="7" dt="2021-06-22T15:50:41.63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4" autoAdjust="0"/>
    <p:restoredTop sz="94645" autoAdjust="0"/>
  </p:normalViewPr>
  <p:slideViewPr>
    <p:cSldViewPr snapToGrid="0">
      <p:cViewPr varScale="1">
        <p:scale>
          <a:sx n="105" d="100"/>
          <a:sy n="105" d="100"/>
        </p:scale>
        <p:origin x="690" y="114"/>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5" d="100"/>
          <a:sy n="85" d="100"/>
        </p:scale>
        <p:origin x="295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33C8573-352D-4452-B936-883741F2CA2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a:extLst>
              <a:ext uri="{FF2B5EF4-FFF2-40B4-BE49-F238E27FC236}">
                <a16:creationId xmlns:a16="http://schemas.microsoft.com/office/drawing/2014/main" id="{BC786F89-FEB1-467A-B544-0B76E661477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622697B-E385-478A-9E43-86EC475140C3}" type="datetimeFigureOut">
              <a:rPr lang="en-BE" smtClean="0"/>
              <a:t>23/06/2021</a:t>
            </a:fld>
            <a:endParaRPr lang="en-BE"/>
          </a:p>
        </p:txBody>
      </p:sp>
      <p:sp>
        <p:nvSpPr>
          <p:cNvPr id="4" name="Footer Placeholder 3">
            <a:extLst>
              <a:ext uri="{FF2B5EF4-FFF2-40B4-BE49-F238E27FC236}">
                <a16:creationId xmlns:a16="http://schemas.microsoft.com/office/drawing/2014/main" id="{254010F5-B946-4901-BD61-3B1DB746ECD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5" name="Slide Number Placeholder 4">
            <a:extLst>
              <a:ext uri="{FF2B5EF4-FFF2-40B4-BE49-F238E27FC236}">
                <a16:creationId xmlns:a16="http://schemas.microsoft.com/office/drawing/2014/main" id="{AEAAEEE5-7ABE-4521-8F77-12597B69EC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F8E2931-D017-42ED-B1C1-CF81CFCE2251}" type="slidenum">
              <a:rPr lang="en-BE" smtClean="0"/>
              <a:t>‹#›</a:t>
            </a:fld>
            <a:endParaRPr lang="en-BE"/>
          </a:p>
        </p:txBody>
      </p:sp>
    </p:spTree>
    <p:extLst>
      <p:ext uri="{BB962C8B-B14F-4D97-AF65-F5344CB8AC3E}">
        <p14:creationId xmlns:p14="http://schemas.microsoft.com/office/powerpoint/2010/main" val="4031411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F4744A-3425-4B07-BB5C-78DFD66FD22F}" type="datetimeFigureOut">
              <a:rPr lang="en-US" smtClean="0"/>
              <a:t>6/23/2021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F5B66F-33C1-41AF-93ED-13901DF0A434}" type="slidenum">
              <a:rPr lang="en-US" smtClean="0"/>
              <a:t>‹#›</a:t>
            </a:fld>
            <a:endParaRPr lang="en-US" dirty="0"/>
          </a:p>
        </p:txBody>
      </p:sp>
    </p:spTree>
    <p:extLst>
      <p:ext uri="{BB962C8B-B14F-4D97-AF65-F5344CB8AC3E}">
        <p14:creationId xmlns:p14="http://schemas.microsoft.com/office/powerpoint/2010/main" val="30210838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12717" y="285006"/>
            <a:ext cx="11562608" cy="642073"/>
          </a:xfrm>
        </p:spPr>
        <p:txBody>
          <a:bodyPr anchor="b">
            <a:normAutofit/>
          </a:bodyPr>
          <a:lstStyle>
            <a:lvl1pPr algn="ctr">
              <a:defRPr sz="4000" b="1" i="0">
                <a:solidFill>
                  <a:srgbClr val="005277"/>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stStyle>
          <a:p>
            <a:r>
              <a:rPr lang="en-US" dirty="0"/>
              <a:t>Title of slide 1</a:t>
            </a:r>
          </a:p>
        </p:txBody>
      </p:sp>
      <p:cxnSp>
        <p:nvCxnSpPr>
          <p:cNvPr id="9" name="Straight Connector 8"/>
          <p:cNvCxnSpPr/>
          <p:nvPr userDrawn="1"/>
        </p:nvCxnSpPr>
        <p:spPr>
          <a:xfrm>
            <a:off x="312717" y="1022082"/>
            <a:ext cx="11562608" cy="0"/>
          </a:xfrm>
          <a:prstGeom prst="line">
            <a:avLst/>
          </a:prstGeom>
          <a:ln w="38100">
            <a:solidFill>
              <a:srgbClr val="F3B128"/>
            </a:solidFill>
          </a:ln>
          <a:effectLst>
            <a:outerShdw blurRad="50800" dist="50800" dir="5400000" sx="1000" sy="1000" algn="ctr" rotWithShape="0">
              <a:srgbClr val="000000">
                <a:alpha val="43137"/>
              </a:srgbClr>
            </a:outerShdw>
          </a:effectLst>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3387" y="2624782"/>
            <a:ext cx="2608613" cy="4233218"/>
          </a:xfrm>
          <a:prstGeom prst="rect">
            <a:avLst/>
          </a:prstGeom>
        </p:spPr>
      </p:pic>
      <p:sp>
        <p:nvSpPr>
          <p:cNvPr id="13" name="Text Placeholder 12"/>
          <p:cNvSpPr>
            <a:spLocks noGrp="1"/>
          </p:cNvSpPr>
          <p:nvPr>
            <p:ph type="body" sz="quarter" idx="10" hasCustomPrompt="1"/>
          </p:nvPr>
        </p:nvSpPr>
        <p:spPr>
          <a:xfrm>
            <a:off x="312738" y="1292225"/>
            <a:ext cx="9117012" cy="5143500"/>
          </a:xfrm>
        </p:spPr>
        <p:txBody>
          <a:bodyPr/>
          <a:lstStyle>
            <a:lvl1pPr marL="228600" indent="-228600" algn="just">
              <a:lnSpc>
                <a:spcPct val="100000"/>
              </a:lnSpc>
              <a:buSzPct val="70000"/>
              <a:buFontTx/>
              <a:buBlip>
                <a:blip r:embed="rId3"/>
              </a:buBlip>
              <a:defRPr sz="2300" b="0" i="0">
                <a:solidFill>
                  <a:srgbClr val="005277"/>
                </a:solidFill>
                <a:latin typeface="Open Sans" charset="0"/>
                <a:ea typeface="Open Sans" charset="0"/>
                <a:cs typeface="Open Sans" charset="0"/>
              </a:defRPr>
            </a:lvl1pPr>
            <a:lvl2pPr marL="685800" indent="-228600" algn="just">
              <a:lnSpc>
                <a:spcPct val="100000"/>
              </a:lnSpc>
              <a:buSzPct val="60000"/>
              <a:buFontTx/>
              <a:buBlip>
                <a:blip r:embed="rId4"/>
              </a:buBlip>
              <a:defRPr sz="2000" b="0" i="0">
                <a:solidFill>
                  <a:srgbClr val="005277"/>
                </a:solidFill>
                <a:latin typeface="Open Sans Light" charset="0"/>
                <a:ea typeface="Open Sans Light" charset="0"/>
                <a:cs typeface="Open Sans Light" charset="0"/>
              </a:defRPr>
            </a:lvl2pPr>
            <a:lvl3pPr>
              <a:defRPr b="0" i="0">
                <a:solidFill>
                  <a:srgbClr val="005277"/>
                </a:solidFill>
                <a:latin typeface="Open Sans Light" charset="0"/>
                <a:ea typeface="Open Sans Light" charset="0"/>
                <a:cs typeface="Open Sans Light" charset="0"/>
              </a:defRPr>
            </a:lvl3pPr>
            <a:lvl4pPr>
              <a:defRPr b="0" i="0">
                <a:solidFill>
                  <a:srgbClr val="005277"/>
                </a:solidFill>
                <a:latin typeface="Open Sans Light" charset="0"/>
                <a:ea typeface="Open Sans Light" charset="0"/>
                <a:cs typeface="Open Sans Light" charset="0"/>
              </a:defRPr>
            </a:lvl4pPr>
            <a:lvl5pPr>
              <a:defRPr b="0" i="0">
                <a:solidFill>
                  <a:srgbClr val="005277"/>
                </a:solidFill>
                <a:latin typeface="Open Sans Light" charset="0"/>
                <a:ea typeface="Open Sans Light" charset="0"/>
                <a:cs typeface="Open Sans Light" charset="0"/>
              </a:defRPr>
            </a:lvl5pPr>
          </a:lstStyle>
          <a:p>
            <a:pPr lvl="0"/>
            <a:r>
              <a:rPr lang="en-US" dirty="0"/>
              <a:t>Description of the text</a:t>
            </a:r>
          </a:p>
          <a:p>
            <a:pPr lvl="1"/>
            <a:r>
              <a:rPr lang="en-US" dirty="0"/>
              <a:t>Explanation 1</a:t>
            </a:r>
          </a:p>
          <a:p>
            <a:pPr lvl="1"/>
            <a:r>
              <a:rPr lang="en-US" dirty="0"/>
              <a:t>Explanation 2</a:t>
            </a:r>
          </a:p>
          <a:p>
            <a:pPr lvl="1"/>
            <a:r>
              <a:rPr lang="en-US" dirty="0"/>
              <a:t>Explanation 3</a:t>
            </a:r>
          </a:p>
          <a:p>
            <a:pPr lvl="1"/>
            <a:endParaRPr lang="en-US" dirty="0"/>
          </a:p>
        </p:txBody>
      </p:sp>
    </p:spTree>
    <p:extLst>
      <p:ext uri="{BB962C8B-B14F-4D97-AF65-F5344CB8AC3E}">
        <p14:creationId xmlns:p14="http://schemas.microsoft.com/office/powerpoint/2010/main" val="1008783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E5CEB-F0B1-4589-A0C1-9E81B67DFE12}"/>
              </a:ext>
            </a:extLst>
          </p:cNvPr>
          <p:cNvSpPr>
            <a:spLocks noGrp="1"/>
          </p:cNvSpPr>
          <p:nvPr>
            <p:ph type="title"/>
          </p:nvPr>
        </p:nvSpPr>
        <p:spPr>
          <a:xfrm>
            <a:off x="839788" y="365125"/>
            <a:ext cx="10515600" cy="1325563"/>
          </a:xfrm>
        </p:spPr>
        <p:txBody>
          <a:bodyPr/>
          <a:lstStyle/>
          <a:p>
            <a:r>
              <a:rPr lang="en-US"/>
              <a:t>Click to edit Master title style</a:t>
            </a:r>
            <a:endParaRPr lang="en-BE"/>
          </a:p>
        </p:txBody>
      </p:sp>
      <p:sp>
        <p:nvSpPr>
          <p:cNvPr id="3" name="Text Placeholder 2">
            <a:extLst>
              <a:ext uri="{FF2B5EF4-FFF2-40B4-BE49-F238E27FC236}">
                <a16:creationId xmlns:a16="http://schemas.microsoft.com/office/drawing/2014/main" id="{E85F9B5E-7FDB-4656-A713-D9206616A3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5AD9E3-3087-4E6F-B330-FC70FC2AC3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Text Placeholder 4">
            <a:extLst>
              <a:ext uri="{FF2B5EF4-FFF2-40B4-BE49-F238E27FC236}">
                <a16:creationId xmlns:a16="http://schemas.microsoft.com/office/drawing/2014/main" id="{299C2A5F-712F-410C-A6D0-68527A6786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5C23D2-DFB7-4A94-8947-E295EEDB3A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7" name="Date Placeholder 6">
            <a:extLst>
              <a:ext uri="{FF2B5EF4-FFF2-40B4-BE49-F238E27FC236}">
                <a16:creationId xmlns:a16="http://schemas.microsoft.com/office/drawing/2014/main" id="{12870DBA-15E7-4EE9-BC1F-307D876C0088}"/>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8" name="Footer Placeholder 7">
            <a:extLst>
              <a:ext uri="{FF2B5EF4-FFF2-40B4-BE49-F238E27FC236}">
                <a16:creationId xmlns:a16="http://schemas.microsoft.com/office/drawing/2014/main" id="{44F31B90-6855-489C-9E75-FF41148782A3}"/>
              </a:ext>
            </a:extLst>
          </p:cNvPr>
          <p:cNvSpPr>
            <a:spLocks noGrp="1"/>
          </p:cNvSpPr>
          <p:nvPr>
            <p:ph type="ftr" sz="quarter" idx="11"/>
          </p:nvPr>
        </p:nvSpPr>
        <p:spPr/>
        <p:txBody>
          <a:bodyPr/>
          <a:lstStyle/>
          <a:p>
            <a:endParaRPr lang="en-BE" dirty="0"/>
          </a:p>
        </p:txBody>
      </p:sp>
      <p:sp>
        <p:nvSpPr>
          <p:cNvPr id="9" name="Slide Number Placeholder 8">
            <a:extLst>
              <a:ext uri="{FF2B5EF4-FFF2-40B4-BE49-F238E27FC236}">
                <a16:creationId xmlns:a16="http://schemas.microsoft.com/office/drawing/2014/main" id="{A7EB4017-7009-4580-8890-FD6FF1E1CB10}"/>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3248751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57560-2C96-45F1-A669-51A3B9EF790E}"/>
              </a:ext>
            </a:extLst>
          </p:cNvPr>
          <p:cNvSpPr>
            <a:spLocks noGrp="1"/>
          </p:cNvSpPr>
          <p:nvPr>
            <p:ph type="title"/>
          </p:nvPr>
        </p:nvSpPr>
        <p:spPr/>
        <p:txBody>
          <a:bodyPr/>
          <a:lstStyle/>
          <a:p>
            <a:r>
              <a:rPr lang="en-US"/>
              <a:t>Click to edit Master title style</a:t>
            </a:r>
            <a:endParaRPr lang="en-BE"/>
          </a:p>
        </p:txBody>
      </p:sp>
      <p:sp>
        <p:nvSpPr>
          <p:cNvPr id="3" name="Date Placeholder 2">
            <a:extLst>
              <a:ext uri="{FF2B5EF4-FFF2-40B4-BE49-F238E27FC236}">
                <a16:creationId xmlns:a16="http://schemas.microsoft.com/office/drawing/2014/main" id="{4BBEBBEA-2FC0-4458-80F3-D650BEEC195D}"/>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4" name="Footer Placeholder 3">
            <a:extLst>
              <a:ext uri="{FF2B5EF4-FFF2-40B4-BE49-F238E27FC236}">
                <a16:creationId xmlns:a16="http://schemas.microsoft.com/office/drawing/2014/main" id="{EB400BAB-ED85-4B94-8DFA-551F1286A3DE}"/>
              </a:ext>
            </a:extLst>
          </p:cNvPr>
          <p:cNvSpPr>
            <a:spLocks noGrp="1"/>
          </p:cNvSpPr>
          <p:nvPr>
            <p:ph type="ftr" sz="quarter" idx="11"/>
          </p:nvPr>
        </p:nvSpPr>
        <p:spPr/>
        <p:txBody>
          <a:bodyPr/>
          <a:lstStyle/>
          <a:p>
            <a:endParaRPr lang="en-BE" dirty="0"/>
          </a:p>
        </p:txBody>
      </p:sp>
      <p:sp>
        <p:nvSpPr>
          <p:cNvPr id="5" name="Slide Number Placeholder 4">
            <a:extLst>
              <a:ext uri="{FF2B5EF4-FFF2-40B4-BE49-F238E27FC236}">
                <a16:creationId xmlns:a16="http://schemas.microsoft.com/office/drawing/2014/main" id="{5FE2C320-E781-4832-954C-241B0F660FDE}"/>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149162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E60E1E-A340-4972-B3DB-D0A06C00432F}"/>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3" name="Footer Placeholder 2">
            <a:extLst>
              <a:ext uri="{FF2B5EF4-FFF2-40B4-BE49-F238E27FC236}">
                <a16:creationId xmlns:a16="http://schemas.microsoft.com/office/drawing/2014/main" id="{3300A458-B55D-4FCE-9F4C-40AA61E5BDAE}"/>
              </a:ext>
            </a:extLst>
          </p:cNvPr>
          <p:cNvSpPr>
            <a:spLocks noGrp="1"/>
          </p:cNvSpPr>
          <p:nvPr>
            <p:ph type="ftr" sz="quarter" idx="11"/>
          </p:nvPr>
        </p:nvSpPr>
        <p:spPr/>
        <p:txBody>
          <a:bodyPr/>
          <a:lstStyle/>
          <a:p>
            <a:endParaRPr lang="en-BE" dirty="0"/>
          </a:p>
        </p:txBody>
      </p:sp>
      <p:sp>
        <p:nvSpPr>
          <p:cNvPr id="4" name="Slide Number Placeholder 3">
            <a:extLst>
              <a:ext uri="{FF2B5EF4-FFF2-40B4-BE49-F238E27FC236}">
                <a16:creationId xmlns:a16="http://schemas.microsoft.com/office/drawing/2014/main" id="{377CF5A6-3420-4729-9864-58B2E1AB7850}"/>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37230400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C0ACCF-808E-4244-A196-DCF829BF3D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Content Placeholder 2">
            <a:extLst>
              <a:ext uri="{FF2B5EF4-FFF2-40B4-BE49-F238E27FC236}">
                <a16:creationId xmlns:a16="http://schemas.microsoft.com/office/drawing/2014/main" id="{FC0CA7F9-542E-4C00-B279-4B2AAE2E43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Text Placeholder 3">
            <a:extLst>
              <a:ext uri="{FF2B5EF4-FFF2-40B4-BE49-F238E27FC236}">
                <a16:creationId xmlns:a16="http://schemas.microsoft.com/office/drawing/2014/main" id="{13EECF51-6CC2-4FF3-B283-2CFED161CE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D567DC-E6DA-4640-A66E-C86B74DFAA8A}"/>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6" name="Footer Placeholder 5">
            <a:extLst>
              <a:ext uri="{FF2B5EF4-FFF2-40B4-BE49-F238E27FC236}">
                <a16:creationId xmlns:a16="http://schemas.microsoft.com/office/drawing/2014/main" id="{A13C4CBA-2F34-4CB7-91DB-42E36DF7B4F0}"/>
              </a:ext>
            </a:extLst>
          </p:cNvPr>
          <p:cNvSpPr>
            <a:spLocks noGrp="1"/>
          </p:cNvSpPr>
          <p:nvPr>
            <p:ph type="ftr" sz="quarter" idx="11"/>
          </p:nvPr>
        </p:nvSpPr>
        <p:spPr/>
        <p:txBody>
          <a:bodyPr/>
          <a:lstStyle/>
          <a:p>
            <a:endParaRPr lang="en-BE" dirty="0"/>
          </a:p>
        </p:txBody>
      </p:sp>
      <p:sp>
        <p:nvSpPr>
          <p:cNvPr id="7" name="Slide Number Placeholder 6">
            <a:extLst>
              <a:ext uri="{FF2B5EF4-FFF2-40B4-BE49-F238E27FC236}">
                <a16:creationId xmlns:a16="http://schemas.microsoft.com/office/drawing/2014/main" id="{9858787F-1EA6-4F43-8623-6EF54B7FE570}"/>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27555929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FA415-9B65-44C9-85A2-98D3DCE42A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E"/>
          </a:p>
        </p:txBody>
      </p:sp>
      <p:sp>
        <p:nvSpPr>
          <p:cNvPr id="3" name="Picture Placeholder 2">
            <a:extLst>
              <a:ext uri="{FF2B5EF4-FFF2-40B4-BE49-F238E27FC236}">
                <a16:creationId xmlns:a16="http://schemas.microsoft.com/office/drawing/2014/main" id="{8C7CBBCD-D6EB-45D4-A99D-EC9F0909A2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E" dirty="0"/>
          </a:p>
        </p:txBody>
      </p:sp>
      <p:sp>
        <p:nvSpPr>
          <p:cNvPr id="4" name="Text Placeholder 3">
            <a:extLst>
              <a:ext uri="{FF2B5EF4-FFF2-40B4-BE49-F238E27FC236}">
                <a16:creationId xmlns:a16="http://schemas.microsoft.com/office/drawing/2014/main" id="{4256C686-E776-41DC-9A3B-85F5482772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3AB79D-0951-4EF6-8E83-1280CEFEC02B}"/>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6" name="Footer Placeholder 5">
            <a:extLst>
              <a:ext uri="{FF2B5EF4-FFF2-40B4-BE49-F238E27FC236}">
                <a16:creationId xmlns:a16="http://schemas.microsoft.com/office/drawing/2014/main" id="{E729465B-7B03-4A11-9041-F763C2FA0AD7}"/>
              </a:ext>
            </a:extLst>
          </p:cNvPr>
          <p:cNvSpPr>
            <a:spLocks noGrp="1"/>
          </p:cNvSpPr>
          <p:nvPr>
            <p:ph type="ftr" sz="quarter" idx="11"/>
          </p:nvPr>
        </p:nvSpPr>
        <p:spPr/>
        <p:txBody>
          <a:bodyPr/>
          <a:lstStyle/>
          <a:p>
            <a:endParaRPr lang="en-BE" dirty="0"/>
          </a:p>
        </p:txBody>
      </p:sp>
      <p:sp>
        <p:nvSpPr>
          <p:cNvPr id="7" name="Slide Number Placeholder 6">
            <a:extLst>
              <a:ext uri="{FF2B5EF4-FFF2-40B4-BE49-F238E27FC236}">
                <a16:creationId xmlns:a16="http://schemas.microsoft.com/office/drawing/2014/main" id="{EFE275FB-70DB-4C3B-B053-F357547AE44F}"/>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1186689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5CF3D-E374-4F28-9ABC-0605F2D46A6D}"/>
              </a:ext>
            </a:extLst>
          </p:cNvPr>
          <p:cNvSpPr>
            <a:spLocks noGrp="1"/>
          </p:cNvSpPr>
          <p:nvPr>
            <p:ph type="title"/>
          </p:nvPr>
        </p:nvSpPr>
        <p:spPr/>
        <p:txBody>
          <a:bodyPr/>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94EC3F3B-F7E5-4670-B4C3-F10B8696CD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A9AF9343-2133-4206-849B-A56E56BAB960}"/>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EBE81346-5F41-4682-B257-6F7DE25CA875}"/>
              </a:ext>
            </a:extLst>
          </p:cNvPr>
          <p:cNvSpPr>
            <a:spLocks noGrp="1"/>
          </p:cNvSpPr>
          <p:nvPr>
            <p:ph type="ftr" sz="quarter" idx="11"/>
          </p:nvPr>
        </p:nvSpPr>
        <p:spPr/>
        <p:txBody>
          <a:bodyPr/>
          <a:lstStyle/>
          <a:p>
            <a:endParaRPr lang="en-BE" dirty="0"/>
          </a:p>
        </p:txBody>
      </p:sp>
      <p:sp>
        <p:nvSpPr>
          <p:cNvPr id="6" name="Slide Number Placeholder 5">
            <a:extLst>
              <a:ext uri="{FF2B5EF4-FFF2-40B4-BE49-F238E27FC236}">
                <a16:creationId xmlns:a16="http://schemas.microsoft.com/office/drawing/2014/main" id="{59BB4789-EFAC-428B-9C4F-9AE7C090AF65}"/>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30459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979196-7DE9-4836-8705-71BF09E720E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E"/>
          </a:p>
        </p:txBody>
      </p:sp>
      <p:sp>
        <p:nvSpPr>
          <p:cNvPr id="3" name="Vertical Text Placeholder 2">
            <a:extLst>
              <a:ext uri="{FF2B5EF4-FFF2-40B4-BE49-F238E27FC236}">
                <a16:creationId xmlns:a16="http://schemas.microsoft.com/office/drawing/2014/main" id="{A6A7FF95-E4B5-4F23-A124-595D669AA2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F4123E14-291E-471B-A949-B4D430DFB342}"/>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32016DFC-547F-4189-B4E3-27E9EF91C3CA}"/>
              </a:ext>
            </a:extLst>
          </p:cNvPr>
          <p:cNvSpPr>
            <a:spLocks noGrp="1"/>
          </p:cNvSpPr>
          <p:nvPr>
            <p:ph type="ftr" sz="quarter" idx="11"/>
          </p:nvPr>
        </p:nvSpPr>
        <p:spPr/>
        <p:txBody>
          <a:bodyPr/>
          <a:lstStyle/>
          <a:p>
            <a:endParaRPr lang="en-BE" dirty="0"/>
          </a:p>
        </p:txBody>
      </p:sp>
      <p:sp>
        <p:nvSpPr>
          <p:cNvPr id="6" name="Slide Number Placeholder 5">
            <a:extLst>
              <a:ext uri="{FF2B5EF4-FFF2-40B4-BE49-F238E27FC236}">
                <a16:creationId xmlns:a16="http://schemas.microsoft.com/office/drawing/2014/main" id="{978D6185-DC1A-4C4E-BAA3-FB4EB878E19E}"/>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1289660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9596" y="1916559"/>
            <a:ext cx="9144000" cy="1108495"/>
          </a:xfrm>
        </p:spPr>
        <p:txBody>
          <a:bodyPr anchor="b"/>
          <a:lstStyle>
            <a:lvl1pPr algn="l">
              <a:defRPr sz="6000" b="1" i="0">
                <a:solidFill>
                  <a:srgbClr val="005277"/>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stStyle>
          <a:p>
            <a:r>
              <a:rPr lang="en-US" dirty="0"/>
              <a:t>Title of the presentation</a:t>
            </a:r>
          </a:p>
        </p:txBody>
      </p:sp>
      <p:sp>
        <p:nvSpPr>
          <p:cNvPr id="3" name="Subtitle 2"/>
          <p:cNvSpPr>
            <a:spLocks noGrp="1"/>
          </p:cNvSpPr>
          <p:nvPr>
            <p:ph type="subTitle" idx="1" hasCustomPrompt="1"/>
          </p:nvPr>
        </p:nvSpPr>
        <p:spPr>
          <a:xfrm>
            <a:off x="229596" y="3992420"/>
            <a:ext cx="9144000" cy="448755"/>
          </a:xfrm>
        </p:spPr>
        <p:txBody>
          <a:bodyPr>
            <a:normAutofit/>
          </a:bodyPr>
          <a:lstStyle>
            <a:lvl1pPr marL="0" indent="0" algn="l">
              <a:buNone/>
              <a:defRPr sz="3000" b="1" i="0">
                <a:solidFill>
                  <a:srgbClr val="F3B128"/>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of the presentation</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9596" y="5531682"/>
            <a:ext cx="757376" cy="1115354"/>
          </a:xfrm>
          <a:prstGeom prst="rect">
            <a:avLst/>
          </a:prstGeom>
        </p:spPr>
      </p:pic>
      <p:pic>
        <p:nvPicPr>
          <p:cNvPr id="4" name="Picture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15564" y="-1"/>
            <a:ext cx="4276436" cy="6885035"/>
          </a:xfrm>
          <a:prstGeom prst="rect">
            <a:avLst/>
          </a:prstGeom>
        </p:spPr>
      </p:pic>
    </p:spTree>
    <p:extLst>
      <p:ext uri="{BB962C8B-B14F-4D97-AF65-F5344CB8AC3E}">
        <p14:creationId xmlns:p14="http://schemas.microsoft.com/office/powerpoint/2010/main" val="1545093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ctrTitle" hasCustomPrompt="1"/>
          </p:nvPr>
        </p:nvSpPr>
        <p:spPr>
          <a:xfrm>
            <a:off x="312717" y="285006"/>
            <a:ext cx="11562608" cy="642073"/>
          </a:xfrm>
        </p:spPr>
        <p:txBody>
          <a:bodyPr anchor="b">
            <a:normAutofit/>
          </a:bodyPr>
          <a:lstStyle>
            <a:lvl1pPr algn="ctr">
              <a:defRPr sz="4000" b="1" i="0">
                <a:solidFill>
                  <a:srgbClr val="005277"/>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stStyle>
          <a:p>
            <a:r>
              <a:rPr lang="en-US" dirty="0"/>
              <a:t>Title of slide 1</a:t>
            </a:r>
          </a:p>
        </p:txBody>
      </p:sp>
      <p:cxnSp>
        <p:nvCxnSpPr>
          <p:cNvPr id="9" name="Straight Connector 8"/>
          <p:cNvCxnSpPr/>
          <p:nvPr userDrawn="1"/>
        </p:nvCxnSpPr>
        <p:spPr>
          <a:xfrm>
            <a:off x="312717" y="1022082"/>
            <a:ext cx="11562608" cy="0"/>
          </a:xfrm>
          <a:prstGeom prst="line">
            <a:avLst/>
          </a:prstGeom>
          <a:ln w="38100">
            <a:solidFill>
              <a:srgbClr val="F3B128"/>
            </a:solidFill>
          </a:ln>
          <a:effectLst>
            <a:outerShdw blurRad="50800" dist="50800" dir="5400000" sx="1000" sy="1000" algn="ctr" rotWithShape="0">
              <a:srgbClr val="000000">
                <a:alpha val="43137"/>
              </a:srgbClr>
            </a:outerShdw>
          </a:effectLst>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83387" y="2624782"/>
            <a:ext cx="2608613" cy="4233218"/>
          </a:xfrm>
          <a:prstGeom prst="rect">
            <a:avLst/>
          </a:prstGeom>
        </p:spPr>
      </p:pic>
      <p:sp>
        <p:nvSpPr>
          <p:cNvPr id="13" name="Text Placeholder 12"/>
          <p:cNvSpPr>
            <a:spLocks noGrp="1"/>
          </p:cNvSpPr>
          <p:nvPr>
            <p:ph type="body" sz="quarter" idx="10" hasCustomPrompt="1"/>
          </p:nvPr>
        </p:nvSpPr>
        <p:spPr>
          <a:xfrm>
            <a:off x="312738" y="1292225"/>
            <a:ext cx="9117012" cy="5143500"/>
          </a:xfrm>
        </p:spPr>
        <p:txBody>
          <a:bodyPr/>
          <a:lstStyle>
            <a:lvl1pPr marL="228600" indent="-228600" algn="just">
              <a:lnSpc>
                <a:spcPct val="100000"/>
              </a:lnSpc>
              <a:buSzPct val="70000"/>
              <a:buFontTx/>
              <a:buBlip>
                <a:blip r:embed="rId3"/>
              </a:buBlip>
              <a:defRPr sz="2300" b="0" i="0">
                <a:solidFill>
                  <a:srgbClr val="005277"/>
                </a:solidFill>
                <a:latin typeface="Open Sans" charset="0"/>
                <a:ea typeface="Open Sans" charset="0"/>
                <a:cs typeface="Open Sans" charset="0"/>
              </a:defRPr>
            </a:lvl1pPr>
            <a:lvl2pPr marL="685800" indent="-228600" algn="just">
              <a:lnSpc>
                <a:spcPct val="100000"/>
              </a:lnSpc>
              <a:buSzPct val="60000"/>
              <a:buFontTx/>
              <a:buBlip>
                <a:blip r:embed="rId4"/>
              </a:buBlip>
              <a:defRPr sz="2000" b="0" i="0">
                <a:solidFill>
                  <a:srgbClr val="005277"/>
                </a:solidFill>
                <a:latin typeface="Open Sans Light" charset="0"/>
                <a:ea typeface="Open Sans Light" charset="0"/>
                <a:cs typeface="Open Sans Light" charset="0"/>
              </a:defRPr>
            </a:lvl2pPr>
            <a:lvl3pPr>
              <a:defRPr b="0" i="0">
                <a:solidFill>
                  <a:srgbClr val="005277"/>
                </a:solidFill>
                <a:latin typeface="Open Sans Light" charset="0"/>
                <a:ea typeface="Open Sans Light" charset="0"/>
                <a:cs typeface="Open Sans Light" charset="0"/>
              </a:defRPr>
            </a:lvl3pPr>
            <a:lvl4pPr>
              <a:defRPr b="0" i="0">
                <a:solidFill>
                  <a:srgbClr val="005277"/>
                </a:solidFill>
                <a:latin typeface="Open Sans Light" charset="0"/>
                <a:ea typeface="Open Sans Light" charset="0"/>
                <a:cs typeface="Open Sans Light" charset="0"/>
              </a:defRPr>
            </a:lvl4pPr>
            <a:lvl5pPr>
              <a:defRPr b="0" i="0">
                <a:solidFill>
                  <a:srgbClr val="005277"/>
                </a:solidFill>
                <a:latin typeface="Open Sans Light" charset="0"/>
                <a:ea typeface="Open Sans Light" charset="0"/>
                <a:cs typeface="Open Sans Light" charset="0"/>
              </a:defRPr>
            </a:lvl5pPr>
          </a:lstStyle>
          <a:p>
            <a:pPr lvl="0"/>
            <a:r>
              <a:rPr lang="en-US" dirty="0"/>
              <a:t>Description of the text</a:t>
            </a:r>
          </a:p>
          <a:p>
            <a:pPr lvl="1"/>
            <a:r>
              <a:rPr lang="en-US" dirty="0"/>
              <a:t>Explanation 1</a:t>
            </a:r>
          </a:p>
          <a:p>
            <a:pPr lvl="1"/>
            <a:r>
              <a:rPr lang="en-US" dirty="0"/>
              <a:t>Explanation 2</a:t>
            </a:r>
          </a:p>
          <a:p>
            <a:pPr lvl="1"/>
            <a:r>
              <a:rPr lang="en-US" dirty="0"/>
              <a:t>Explanation 3</a:t>
            </a:r>
          </a:p>
          <a:p>
            <a:pPr lvl="1"/>
            <a:endParaRPr lang="en-US" dirty="0"/>
          </a:p>
        </p:txBody>
      </p:sp>
      <p:sp>
        <p:nvSpPr>
          <p:cNvPr id="2" name="TextBox 1">
            <a:extLst>
              <a:ext uri="{FF2B5EF4-FFF2-40B4-BE49-F238E27FC236}">
                <a16:creationId xmlns:a16="http://schemas.microsoft.com/office/drawing/2014/main" id="{EE15E8E6-AF4B-41DA-8870-8E4479AC24A7}"/>
              </a:ext>
            </a:extLst>
          </p:cNvPr>
          <p:cNvSpPr txBox="1"/>
          <p:nvPr userDrawn="1"/>
        </p:nvSpPr>
        <p:spPr>
          <a:xfrm>
            <a:off x="9520015" y="2315910"/>
            <a:ext cx="2671985" cy="4542090"/>
          </a:xfrm>
          <a:prstGeom prst="rect">
            <a:avLst/>
          </a:prstGeom>
          <a:solidFill>
            <a:schemeClr val="bg1"/>
          </a:solidFill>
        </p:spPr>
        <p:txBody>
          <a:bodyPr wrap="square" rtlCol="0">
            <a:spAutoFit/>
          </a:bodyPr>
          <a:lstStyle/>
          <a:p>
            <a:endParaRPr lang="en-BE" dirty="0"/>
          </a:p>
        </p:txBody>
      </p:sp>
    </p:spTree>
    <p:extLst>
      <p:ext uri="{BB962C8B-B14F-4D97-AF65-F5344CB8AC3E}">
        <p14:creationId xmlns:p14="http://schemas.microsoft.com/office/powerpoint/2010/main" val="1008783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9596" y="1916559"/>
            <a:ext cx="9144000" cy="1108495"/>
          </a:xfrm>
        </p:spPr>
        <p:txBody>
          <a:bodyPr anchor="b"/>
          <a:lstStyle>
            <a:lvl1pPr algn="l">
              <a:defRPr sz="6000" b="1" i="0">
                <a:solidFill>
                  <a:srgbClr val="005277"/>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stStyle>
          <a:p>
            <a:r>
              <a:rPr lang="en-US" dirty="0"/>
              <a:t>Title of the presentation</a:t>
            </a:r>
          </a:p>
        </p:txBody>
      </p:sp>
      <p:sp>
        <p:nvSpPr>
          <p:cNvPr id="3" name="Subtitle 2"/>
          <p:cNvSpPr>
            <a:spLocks noGrp="1"/>
          </p:cNvSpPr>
          <p:nvPr>
            <p:ph type="subTitle" idx="1" hasCustomPrompt="1"/>
          </p:nvPr>
        </p:nvSpPr>
        <p:spPr>
          <a:xfrm>
            <a:off x="229596" y="3992420"/>
            <a:ext cx="9144000" cy="448755"/>
          </a:xfrm>
        </p:spPr>
        <p:txBody>
          <a:bodyPr>
            <a:normAutofit/>
          </a:bodyPr>
          <a:lstStyle>
            <a:lvl1pPr marL="0" indent="0" algn="l">
              <a:buNone/>
              <a:defRPr sz="3000" b="1" i="0">
                <a:solidFill>
                  <a:srgbClr val="F3B128"/>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of the presentation</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15564" y="-1"/>
            <a:ext cx="4276436" cy="6885035"/>
          </a:xfrm>
          <a:prstGeom prst="rect">
            <a:avLst/>
          </a:prstGeom>
        </p:spPr>
      </p:pic>
    </p:spTree>
    <p:extLst>
      <p:ext uri="{BB962C8B-B14F-4D97-AF65-F5344CB8AC3E}">
        <p14:creationId xmlns:p14="http://schemas.microsoft.com/office/powerpoint/2010/main" val="1545093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1010" y="582295"/>
            <a:ext cx="8888730" cy="5361305"/>
          </a:xfrm>
        </p:spPr>
        <p:txBody>
          <a:bodyPr>
            <a:noAutofit/>
          </a:bodyPr>
          <a:lstStyle>
            <a:lvl1pPr>
              <a:defRPr sz="5500" b="1" i="0" baseline="0">
                <a:solidFill>
                  <a:srgbClr val="005277"/>
                </a:solidFill>
                <a:effectLst>
                  <a:outerShdw blurRad="38100" dist="38100" dir="2700000" algn="tl">
                    <a:srgbClr val="000000">
                      <a:alpha val="43137"/>
                    </a:srgbClr>
                  </a:outerShdw>
                </a:effectLst>
                <a:latin typeface="Open Sans Semibold" charset="0"/>
                <a:ea typeface="Open Sans Semibold" charset="0"/>
                <a:cs typeface="Open Sans Semibold" charset="0"/>
              </a:defRPr>
            </a:lvl1pPr>
          </a:lstStyle>
          <a:p>
            <a:r>
              <a:rPr lang="en-US" dirty="0"/>
              <a:t>Thank you for listening!</a:t>
            </a:r>
            <a:br>
              <a:rPr lang="en-US" dirty="0"/>
            </a:br>
            <a:r>
              <a:rPr lang="en-US" dirty="0"/>
              <a:t>Any questions?</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61010" y="6176898"/>
            <a:ext cx="7086888" cy="406781"/>
          </a:xfrm>
          <a:prstGeom prst="rect">
            <a:avLst/>
          </a:prstGeom>
        </p:spPr>
      </p:pic>
      <p:pic>
        <p:nvPicPr>
          <p:cNvPr id="4" name="Picture 3">
            <a:extLst>
              <a:ext uri="{FF2B5EF4-FFF2-40B4-BE49-F238E27FC236}">
                <a16:creationId xmlns:a16="http://schemas.microsoft.com/office/drawing/2014/main" id="{88382EC1-D4F5-4AAE-903C-EA61031118C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65931" y="0"/>
            <a:ext cx="4226069" cy="6858000"/>
          </a:xfrm>
          <a:prstGeom prst="rect">
            <a:avLst/>
          </a:prstGeom>
        </p:spPr>
      </p:pic>
    </p:spTree>
    <p:extLst>
      <p:ext uri="{BB962C8B-B14F-4D97-AF65-F5344CB8AC3E}">
        <p14:creationId xmlns:p14="http://schemas.microsoft.com/office/powerpoint/2010/main" val="1647393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95919-C431-4FDB-99D7-BD7F77DBC57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736CBAC6-7FCA-471E-9924-54D69FA237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7B9DF73E-1485-4DD0-9AE2-A96DB82E799B}"/>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4E148410-FF1C-4483-8831-489203EE090D}"/>
              </a:ext>
            </a:extLst>
          </p:cNvPr>
          <p:cNvSpPr>
            <a:spLocks noGrp="1"/>
          </p:cNvSpPr>
          <p:nvPr>
            <p:ph type="ftr" sz="quarter" idx="11"/>
          </p:nvPr>
        </p:nvSpPr>
        <p:spPr/>
        <p:txBody>
          <a:bodyPr/>
          <a:lstStyle/>
          <a:p>
            <a:endParaRPr lang="en-BE" dirty="0"/>
          </a:p>
        </p:txBody>
      </p:sp>
      <p:sp>
        <p:nvSpPr>
          <p:cNvPr id="6" name="Slide Number Placeholder 5">
            <a:extLst>
              <a:ext uri="{FF2B5EF4-FFF2-40B4-BE49-F238E27FC236}">
                <a16:creationId xmlns:a16="http://schemas.microsoft.com/office/drawing/2014/main" id="{F4ED5DA3-01A6-4D65-884E-2AFC35F6DD79}"/>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2124129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771E-B7E4-4F1D-B39A-45BBB60C464D}"/>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354F0DF9-CEC1-40AD-B919-3735D9459C2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B9E9B131-B553-4EC5-A0A7-F401027212AE}"/>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35F48D30-3DE8-4E0A-B380-E4A94FBCEAC2}"/>
              </a:ext>
            </a:extLst>
          </p:cNvPr>
          <p:cNvSpPr>
            <a:spLocks noGrp="1"/>
          </p:cNvSpPr>
          <p:nvPr>
            <p:ph type="ftr" sz="quarter" idx="11"/>
          </p:nvPr>
        </p:nvSpPr>
        <p:spPr/>
        <p:txBody>
          <a:bodyPr/>
          <a:lstStyle/>
          <a:p>
            <a:endParaRPr lang="en-BE" dirty="0"/>
          </a:p>
        </p:txBody>
      </p:sp>
      <p:sp>
        <p:nvSpPr>
          <p:cNvPr id="6" name="Slide Number Placeholder 5">
            <a:extLst>
              <a:ext uri="{FF2B5EF4-FFF2-40B4-BE49-F238E27FC236}">
                <a16:creationId xmlns:a16="http://schemas.microsoft.com/office/drawing/2014/main" id="{1F14962B-EB56-4614-8AD4-4A17D93AB323}"/>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3154481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11102-0D9A-427F-8EB2-A22A994166A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E"/>
          </a:p>
        </p:txBody>
      </p:sp>
      <p:sp>
        <p:nvSpPr>
          <p:cNvPr id="3" name="Text Placeholder 2">
            <a:extLst>
              <a:ext uri="{FF2B5EF4-FFF2-40B4-BE49-F238E27FC236}">
                <a16:creationId xmlns:a16="http://schemas.microsoft.com/office/drawing/2014/main" id="{907D2426-F581-4AE3-B5A5-5F67350C82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63B1C-0A01-4450-BC3F-A0D405581FF9}"/>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75DDC37F-0693-47BE-87BD-B808EF992E63}"/>
              </a:ext>
            </a:extLst>
          </p:cNvPr>
          <p:cNvSpPr>
            <a:spLocks noGrp="1"/>
          </p:cNvSpPr>
          <p:nvPr>
            <p:ph type="ftr" sz="quarter" idx="11"/>
          </p:nvPr>
        </p:nvSpPr>
        <p:spPr/>
        <p:txBody>
          <a:bodyPr/>
          <a:lstStyle/>
          <a:p>
            <a:endParaRPr lang="en-BE" dirty="0"/>
          </a:p>
        </p:txBody>
      </p:sp>
      <p:sp>
        <p:nvSpPr>
          <p:cNvPr id="6" name="Slide Number Placeholder 5">
            <a:extLst>
              <a:ext uri="{FF2B5EF4-FFF2-40B4-BE49-F238E27FC236}">
                <a16:creationId xmlns:a16="http://schemas.microsoft.com/office/drawing/2014/main" id="{C3865888-C417-42F8-BA77-DE2703F80594}"/>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645851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AC26-79D4-4845-9D31-A44BDD9FABB8}"/>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ACAF98BC-E75D-4A9B-B200-8AD0D0517F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Content Placeholder 3">
            <a:extLst>
              <a:ext uri="{FF2B5EF4-FFF2-40B4-BE49-F238E27FC236}">
                <a16:creationId xmlns:a16="http://schemas.microsoft.com/office/drawing/2014/main" id="{D9FCFF14-43DA-46DF-BEE1-81ECBA29F3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5" name="Date Placeholder 4">
            <a:extLst>
              <a:ext uri="{FF2B5EF4-FFF2-40B4-BE49-F238E27FC236}">
                <a16:creationId xmlns:a16="http://schemas.microsoft.com/office/drawing/2014/main" id="{C1412504-B980-41D9-AA0B-77212B5C2B31}"/>
              </a:ext>
            </a:extLst>
          </p:cNvPr>
          <p:cNvSpPr>
            <a:spLocks noGrp="1"/>
          </p:cNvSpPr>
          <p:nvPr>
            <p:ph type="dt" sz="half" idx="10"/>
          </p:nvPr>
        </p:nvSpPr>
        <p:spPr/>
        <p:txBody>
          <a:bodyPr/>
          <a:lstStyle/>
          <a:p>
            <a:fld id="{4AE14A28-98C2-44C3-AB4F-C9EC66600167}" type="datetimeFigureOut">
              <a:rPr lang="en-BE" smtClean="0"/>
              <a:t>23/06/2021</a:t>
            </a:fld>
            <a:endParaRPr lang="en-BE" dirty="0"/>
          </a:p>
        </p:txBody>
      </p:sp>
      <p:sp>
        <p:nvSpPr>
          <p:cNvPr id="6" name="Footer Placeholder 5">
            <a:extLst>
              <a:ext uri="{FF2B5EF4-FFF2-40B4-BE49-F238E27FC236}">
                <a16:creationId xmlns:a16="http://schemas.microsoft.com/office/drawing/2014/main" id="{230966BF-AD75-4AFC-B7BC-30192F2346B8}"/>
              </a:ext>
            </a:extLst>
          </p:cNvPr>
          <p:cNvSpPr>
            <a:spLocks noGrp="1"/>
          </p:cNvSpPr>
          <p:nvPr>
            <p:ph type="ftr" sz="quarter" idx="11"/>
          </p:nvPr>
        </p:nvSpPr>
        <p:spPr/>
        <p:txBody>
          <a:bodyPr/>
          <a:lstStyle/>
          <a:p>
            <a:endParaRPr lang="en-BE" dirty="0"/>
          </a:p>
        </p:txBody>
      </p:sp>
      <p:sp>
        <p:nvSpPr>
          <p:cNvPr id="7" name="Slide Number Placeholder 6">
            <a:extLst>
              <a:ext uri="{FF2B5EF4-FFF2-40B4-BE49-F238E27FC236}">
                <a16:creationId xmlns:a16="http://schemas.microsoft.com/office/drawing/2014/main" id="{C9E594B0-F6A8-4A36-9682-5B7AFD1E1153}"/>
              </a:ext>
            </a:extLst>
          </p:cNvPr>
          <p:cNvSpPr>
            <a:spLocks noGrp="1"/>
          </p:cNvSpPr>
          <p:nvPr>
            <p:ph type="sldNum" sz="quarter" idx="12"/>
          </p:nvPr>
        </p:nvSpPr>
        <p:spPr/>
        <p:txBody>
          <a:bodyPr/>
          <a:lstStyle/>
          <a:p>
            <a:fld id="{334594B9-C784-4C74-97F3-FB7F4D944759}" type="slidenum">
              <a:rPr lang="en-BE" smtClean="0"/>
              <a:t>‹#›</a:t>
            </a:fld>
            <a:endParaRPr lang="en-BE" dirty="0"/>
          </a:p>
        </p:txBody>
      </p:sp>
    </p:spTree>
    <p:extLst>
      <p:ext uri="{BB962C8B-B14F-4D97-AF65-F5344CB8AC3E}">
        <p14:creationId xmlns:p14="http://schemas.microsoft.com/office/powerpoint/2010/main" val="15552503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F90C5B-F885-4C4B-B81B-D621DA094687}" type="datetimeFigureOut">
              <a:rPr lang="en-US" smtClean="0"/>
              <a:t>6/23/2021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90235F-EAFC-304C-B934-920C5D90B77C}" type="slidenum">
              <a:rPr lang="en-US" smtClean="0"/>
              <a:t>‹#›</a:t>
            </a:fld>
            <a:endParaRPr lang="en-US" dirty="0"/>
          </a:p>
        </p:txBody>
      </p:sp>
    </p:spTree>
    <p:extLst>
      <p:ext uri="{BB962C8B-B14F-4D97-AF65-F5344CB8AC3E}">
        <p14:creationId xmlns:p14="http://schemas.microsoft.com/office/powerpoint/2010/main" val="840967155"/>
      </p:ext>
    </p:extLst>
  </p:cSld>
  <p:clrMap bg1="lt1" tx1="dk1" bg2="lt2" tx2="dk2" accent1="accent1" accent2="accent2" accent3="accent3" accent4="accent4" accent5="accent5" accent6="accent6" hlink="hlink" folHlink="folHlink"/>
  <p:sldLayoutIdLst>
    <p:sldLayoutId id="2147483698" r:id="rId1"/>
    <p:sldLayoutId id="2147483697" r:id="rId2"/>
    <p:sldLayoutId id="2147483650" r:id="rId3"/>
    <p:sldLayoutId id="2147483649" r:id="rId4"/>
    <p:sldLayoutId id="214748369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7E06B9-6B58-47F7-AF80-824C7623D2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E"/>
          </a:p>
        </p:txBody>
      </p:sp>
      <p:sp>
        <p:nvSpPr>
          <p:cNvPr id="3" name="Text Placeholder 2">
            <a:extLst>
              <a:ext uri="{FF2B5EF4-FFF2-40B4-BE49-F238E27FC236}">
                <a16:creationId xmlns:a16="http://schemas.microsoft.com/office/drawing/2014/main" id="{0F6E091A-63DB-4BD9-9913-57176925EB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9CBBF2D4-AA51-4A02-9AE9-8ECF9DBEC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14A28-98C2-44C3-AB4F-C9EC66600167}" type="datetimeFigureOut">
              <a:rPr lang="en-BE" smtClean="0"/>
              <a:t>23/06/2021</a:t>
            </a:fld>
            <a:endParaRPr lang="en-BE" dirty="0"/>
          </a:p>
        </p:txBody>
      </p:sp>
      <p:sp>
        <p:nvSpPr>
          <p:cNvPr id="5" name="Footer Placeholder 4">
            <a:extLst>
              <a:ext uri="{FF2B5EF4-FFF2-40B4-BE49-F238E27FC236}">
                <a16:creationId xmlns:a16="http://schemas.microsoft.com/office/drawing/2014/main" id="{BA27A5F1-5910-417B-8649-7A981DFBC4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E" dirty="0"/>
          </a:p>
        </p:txBody>
      </p:sp>
      <p:sp>
        <p:nvSpPr>
          <p:cNvPr id="6" name="Slide Number Placeholder 5">
            <a:extLst>
              <a:ext uri="{FF2B5EF4-FFF2-40B4-BE49-F238E27FC236}">
                <a16:creationId xmlns:a16="http://schemas.microsoft.com/office/drawing/2014/main" id="{4C0A857E-826F-4ED9-BAA1-53E286DBD3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594B9-C784-4C74-97F3-FB7F4D944759}" type="slidenum">
              <a:rPr lang="en-BE" smtClean="0"/>
              <a:t>‹#›</a:t>
            </a:fld>
            <a:endParaRPr lang="en-BE" dirty="0"/>
          </a:p>
        </p:txBody>
      </p:sp>
    </p:spTree>
    <p:extLst>
      <p:ext uri="{BB962C8B-B14F-4D97-AF65-F5344CB8AC3E}">
        <p14:creationId xmlns:p14="http://schemas.microsoft.com/office/powerpoint/2010/main" val="207357329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mailto:secretariat@coceral.com"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9596" y="1916559"/>
            <a:ext cx="9144000" cy="1697079"/>
          </a:xfrm>
        </p:spPr>
        <p:txBody>
          <a:bodyPr>
            <a:normAutofit fontScale="90000"/>
          </a:bodyPr>
          <a:lstStyle/>
          <a:p>
            <a:r>
              <a:rPr lang="en-US" dirty="0"/>
              <a:t>EU Farm To Fork Strategy</a:t>
            </a:r>
          </a:p>
        </p:txBody>
      </p:sp>
      <p:sp>
        <p:nvSpPr>
          <p:cNvPr id="3" name="Subtitle 2"/>
          <p:cNvSpPr>
            <a:spLocks noGrp="1"/>
          </p:cNvSpPr>
          <p:nvPr>
            <p:ph type="subTitle" idx="1"/>
          </p:nvPr>
        </p:nvSpPr>
        <p:spPr/>
        <p:txBody>
          <a:bodyPr>
            <a:noAutofit/>
          </a:bodyPr>
          <a:lstStyle/>
          <a:p>
            <a:r>
              <a:rPr lang="en-US" dirty="0"/>
              <a:t>COCERAL Impact Assessment</a:t>
            </a:r>
          </a:p>
          <a:p>
            <a:r>
              <a:rPr lang="en-US"/>
              <a:t>June </a:t>
            </a:r>
            <a:r>
              <a:rPr lang="en-US" dirty="0"/>
              <a:t>2021</a:t>
            </a:r>
          </a:p>
        </p:txBody>
      </p:sp>
    </p:spTree>
    <p:extLst>
      <p:ext uri="{BB962C8B-B14F-4D97-AF65-F5344CB8AC3E}">
        <p14:creationId xmlns:p14="http://schemas.microsoft.com/office/powerpoint/2010/main" val="1245508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F89C0A9-97E1-4286-92A8-8854238DF999}"/>
              </a:ext>
            </a:extLst>
          </p:cNvPr>
          <p:cNvSpPr>
            <a:spLocks noGrp="1"/>
          </p:cNvSpPr>
          <p:nvPr>
            <p:ph type="ctrTitle"/>
          </p:nvPr>
        </p:nvSpPr>
        <p:spPr/>
        <p:txBody>
          <a:bodyPr>
            <a:noAutofit/>
          </a:bodyPr>
          <a:lstStyle/>
          <a:p>
            <a:r>
              <a:rPr lang="en-GB" sz="2800" dirty="0"/>
              <a:t>Results (Grain and Oilseed exports and imports in million tonnes)</a:t>
            </a:r>
            <a:endParaRPr lang="en-BE" sz="2800" dirty="0"/>
          </a:p>
        </p:txBody>
      </p:sp>
      <p:pic>
        <p:nvPicPr>
          <p:cNvPr id="12" name="Picture 11">
            <a:extLst>
              <a:ext uri="{FF2B5EF4-FFF2-40B4-BE49-F238E27FC236}">
                <a16:creationId xmlns:a16="http://schemas.microsoft.com/office/drawing/2014/main" id="{EAF7AF76-A28D-4A80-8DB0-7C7049DAA4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53941" y="1284680"/>
            <a:ext cx="5602115" cy="4535095"/>
          </a:xfrm>
          <a:prstGeom prst="rect">
            <a:avLst/>
          </a:prstGeom>
          <a:noFill/>
        </p:spPr>
      </p:pic>
      <p:pic>
        <p:nvPicPr>
          <p:cNvPr id="8" name="Picture 7">
            <a:extLst>
              <a:ext uri="{FF2B5EF4-FFF2-40B4-BE49-F238E27FC236}">
                <a16:creationId xmlns:a16="http://schemas.microsoft.com/office/drawing/2014/main" id="{C2788B17-07D2-433F-B283-A99E5F18999B}"/>
              </a:ext>
            </a:extLst>
          </p:cNvPr>
          <p:cNvPicPr>
            <a:picLocks noChangeAspect="1"/>
          </p:cNvPicPr>
          <p:nvPr/>
        </p:nvPicPr>
        <p:blipFill>
          <a:blip r:embed="rId3"/>
          <a:stretch>
            <a:fillRect/>
          </a:stretch>
        </p:blipFill>
        <p:spPr>
          <a:xfrm>
            <a:off x="199293" y="1284679"/>
            <a:ext cx="5608645" cy="4535095"/>
          </a:xfrm>
          <a:prstGeom prst="rect">
            <a:avLst/>
          </a:prstGeom>
        </p:spPr>
      </p:pic>
    </p:spTree>
    <p:extLst>
      <p:ext uri="{BB962C8B-B14F-4D97-AF65-F5344CB8AC3E}">
        <p14:creationId xmlns:p14="http://schemas.microsoft.com/office/powerpoint/2010/main" val="260333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A9CF-3102-43E4-A4BA-827817875009}"/>
              </a:ext>
            </a:extLst>
          </p:cNvPr>
          <p:cNvSpPr>
            <a:spLocks noGrp="1"/>
          </p:cNvSpPr>
          <p:nvPr>
            <p:ph type="ctrTitle"/>
          </p:nvPr>
        </p:nvSpPr>
        <p:spPr/>
        <p:txBody>
          <a:bodyPr>
            <a:normAutofit/>
          </a:bodyPr>
          <a:lstStyle/>
          <a:p>
            <a:r>
              <a:rPr lang="de-DE" dirty="0"/>
              <a:t>Key takeaways (1/2)</a:t>
            </a:r>
            <a:endParaRPr lang="en-BE" dirty="0"/>
          </a:p>
        </p:txBody>
      </p:sp>
      <p:sp>
        <p:nvSpPr>
          <p:cNvPr id="6" name="Text Placeholder 2">
            <a:extLst>
              <a:ext uri="{FF2B5EF4-FFF2-40B4-BE49-F238E27FC236}">
                <a16:creationId xmlns:a16="http://schemas.microsoft.com/office/drawing/2014/main" id="{237133ED-537A-4EE7-B1DC-AFA2ECFA2E6B}"/>
              </a:ext>
            </a:extLst>
          </p:cNvPr>
          <p:cNvSpPr>
            <a:spLocks noGrp="1"/>
          </p:cNvSpPr>
          <p:nvPr>
            <p:ph type="body" sz="quarter" idx="10"/>
          </p:nvPr>
        </p:nvSpPr>
        <p:spPr>
          <a:xfrm>
            <a:off x="312738" y="1292225"/>
            <a:ext cx="9858678" cy="5143500"/>
          </a:xfrm>
        </p:spPr>
        <p:txBody>
          <a:bodyPr>
            <a:noAutofit/>
          </a:bodyPr>
          <a:lstStyle/>
          <a:p>
            <a:endParaRPr lang="en-GB" sz="800" dirty="0">
              <a:effectLst/>
              <a:latin typeface="Open Sans" panose="020B0606030504020204" pitchFamily="34" charset="0"/>
              <a:ea typeface="Open Sans" panose="020B0606030504020204" pitchFamily="34" charset="0"/>
              <a:cs typeface="Open Sans" panose="020B0606030504020204" pitchFamily="34" charset="0"/>
            </a:endParaRPr>
          </a:p>
          <a:p>
            <a:r>
              <a:rPr lang="en-US" dirty="0"/>
              <a:t>The EU would become a net importer of grains, especially under our more extreme scenarios or bad weather conditions.</a:t>
            </a:r>
          </a:p>
          <a:p>
            <a:r>
              <a:rPr lang="en-US" dirty="0"/>
              <a:t>Grain prices within the EU would rise at the expense of domestic consumers and livestock producers. </a:t>
            </a:r>
          </a:p>
          <a:p>
            <a:r>
              <a:rPr lang="en-US"/>
              <a:t>The EU </a:t>
            </a:r>
            <a:r>
              <a:rPr lang="en-US" dirty="0"/>
              <a:t>would have to import at least 10 million </a:t>
            </a:r>
            <a:r>
              <a:rPr lang="en-US" dirty="0" err="1"/>
              <a:t>tonnes</a:t>
            </a:r>
            <a:r>
              <a:rPr lang="en-US" dirty="0"/>
              <a:t> of rapeseed to cover EU consumption, which would be difficult.</a:t>
            </a:r>
          </a:p>
          <a:p>
            <a:r>
              <a:rPr lang="en-US" dirty="0"/>
              <a:t>With less rapeseed, availability of </a:t>
            </a:r>
            <a:r>
              <a:rPr lang="en-US" dirty="0" err="1"/>
              <a:t>rapemeal</a:t>
            </a:r>
            <a:r>
              <a:rPr lang="en-US" dirty="0"/>
              <a:t> will fall, thus leading to a shortage of </a:t>
            </a:r>
            <a:r>
              <a:rPr lang="en-US" dirty="0" err="1"/>
              <a:t>feedingstuffs</a:t>
            </a:r>
            <a:r>
              <a:rPr lang="en-US" dirty="0"/>
              <a:t>.</a:t>
            </a:r>
          </a:p>
          <a:p>
            <a:pPr marL="0" indent="0">
              <a:buNone/>
            </a:pPr>
            <a:endParaRPr lang="en-US" sz="1800" dirty="0"/>
          </a:p>
        </p:txBody>
      </p:sp>
    </p:spTree>
    <p:extLst>
      <p:ext uri="{BB962C8B-B14F-4D97-AF65-F5344CB8AC3E}">
        <p14:creationId xmlns:p14="http://schemas.microsoft.com/office/powerpoint/2010/main" val="12845476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3A9CF-3102-43E4-A4BA-827817875009}"/>
              </a:ext>
            </a:extLst>
          </p:cNvPr>
          <p:cNvSpPr>
            <a:spLocks noGrp="1"/>
          </p:cNvSpPr>
          <p:nvPr>
            <p:ph type="ctrTitle"/>
          </p:nvPr>
        </p:nvSpPr>
        <p:spPr/>
        <p:txBody>
          <a:bodyPr>
            <a:normAutofit/>
          </a:bodyPr>
          <a:lstStyle/>
          <a:p>
            <a:r>
              <a:rPr lang="de-DE" dirty="0"/>
              <a:t>Key takeaways (2/2)</a:t>
            </a:r>
            <a:endParaRPr lang="en-BE" dirty="0"/>
          </a:p>
        </p:txBody>
      </p:sp>
      <p:sp>
        <p:nvSpPr>
          <p:cNvPr id="4" name="Text Placeholder 2">
            <a:extLst>
              <a:ext uri="{FF2B5EF4-FFF2-40B4-BE49-F238E27FC236}">
                <a16:creationId xmlns:a16="http://schemas.microsoft.com/office/drawing/2014/main" id="{FB12CC1F-89C7-4703-9159-7E59151A7E97}"/>
              </a:ext>
            </a:extLst>
          </p:cNvPr>
          <p:cNvSpPr txBox="1">
            <a:spLocks/>
          </p:cNvSpPr>
          <p:nvPr/>
        </p:nvSpPr>
        <p:spPr>
          <a:xfrm>
            <a:off x="312717" y="927079"/>
            <a:ext cx="9858678" cy="5143500"/>
          </a:xfrm>
          <a:prstGeom prst="rect">
            <a:avLst/>
          </a:prstGeom>
        </p:spPr>
        <p:txBody>
          <a:bodyPr vert="horz" lIns="91440" tIns="45720" rIns="91440" bIns="45720" rtlCol="0">
            <a:noAutofit/>
          </a:bodyPr>
          <a:lstStyle>
            <a:lvl1pPr marL="228600" indent="-228600" algn="just" defTabSz="914400" rtl="0" eaLnBrk="1" latinLnBrk="0" hangingPunct="1">
              <a:lnSpc>
                <a:spcPct val="100000"/>
              </a:lnSpc>
              <a:spcBef>
                <a:spcPts val="1000"/>
              </a:spcBef>
              <a:buSzPct val="70000"/>
              <a:buFontTx/>
              <a:buBlip>
                <a:blip r:embed="rId2"/>
              </a:buBlip>
              <a:defRPr sz="2300" b="0" i="0" kern="1200">
                <a:solidFill>
                  <a:srgbClr val="005277"/>
                </a:solidFill>
                <a:latin typeface="Open Sans" charset="0"/>
                <a:ea typeface="Open Sans" charset="0"/>
                <a:cs typeface="Open Sans" charset="0"/>
              </a:defRPr>
            </a:lvl1pPr>
            <a:lvl2pPr marL="685800" indent="-228600" algn="just" defTabSz="914400" rtl="0" eaLnBrk="1" latinLnBrk="0" hangingPunct="1">
              <a:lnSpc>
                <a:spcPct val="100000"/>
              </a:lnSpc>
              <a:spcBef>
                <a:spcPts val="500"/>
              </a:spcBef>
              <a:buSzPct val="60000"/>
              <a:buFontTx/>
              <a:buBlip>
                <a:blip r:embed="rId3"/>
              </a:buBlip>
              <a:defRPr sz="2000" b="0" i="0" kern="1200">
                <a:solidFill>
                  <a:srgbClr val="005277"/>
                </a:solidFill>
                <a:latin typeface="Open Sans Light" charset="0"/>
                <a:ea typeface="Open Sans Light" charset="0"/>
                <a:cs typeface="Open Sans Light" charset="0"/>
              </a:defRPr>
            </a:lvl2pPr>
            <a:lvl3pPr marL="1143000" indent="-228600" algn="l" defTabSz="914400" rtl="0" eaLnBrk="1" latinLnBrk="0" hangingPunct="1">
              <a:lnSpc>
                <a:spcPct val="90000"/>
              </a:lnSpc>
              <a:spcBef>
                <a:spcPts val="500"/>
              </a:spcBef>
              <a:buFont typeface="Arial"/>
              <a:buChar char="•"/>
              <a:defRPr sz="2000" b="0" i="0" kern="1200">
                <a:solidFill>
                  <a:srgbClr val="005277"/>
                </a:solidFill>
                <a:latin typeface="Open Sans Light" charset="0"/>
                <a:ea typeface="Open Sans Light" charset="0"/>
                <a:cs typeface="Open Sans Light" charset="0"/>
              </a:defRPr>
            </a:lvl3pPr>
            <a:lvl4pPr marL="1600200" indent="-228600" algn="l" defTabSz="914400" rtl="0" eaLnBrk="1" latinLnBrk="0" hangingPunct="1">
              <a:lnSpc>
                <a:spcPct val="90000"/>
              </a:lnSpc>
              <a:spcBef>
                <a:spcPts val="500"/>
              </a:spcBef>
              <a:buFont typeface="Arial"/>
              <a:buChar char="•"/>
              <a:defRPr sz="1800" b="0" i="0" kern="1200">
                <a:solidFill>
                  <a:srgbClr val="005277"/>
                </a:solidFill>
                <a:latin typeface="Open Sans Light" charset="0"/>
                <a:ea typeface="Open Sans Light" charset="0"/>
                <a:cs typeface="Open Sans Light" charset="0"/>
              </a:defRPr>
            </a:lvl4pPr>
            <a:lvl5pPr marL="2057400" indent="-228600" algn="l" defTabSz="914400" rtl="0" eaLnBrk="1" latinLnBrk="0" hangingPunct="1">
              <a:lnSpc>
                <a:spcPct val="90000"/>
              </a:lnSpc>
              <a:spcBef>
                <a:spcPts val="500"/>
              </a:spcBef>
              <a:buFont typeface="Arial"/>
              <a:buChar char="•"/>
              <a:defRPr sz="1800" b="0" i="0" kern="1200">
                <a:solidFill>
                  <a:srgbClr val="005277"/>
                </a:solidFill>
                <a:latin typeface="Open Sans Light" charset="0"/>
                <a:ea typeface="Open Sans Light" charset="0"/>
                <a:cs typeface="Open Sans Light"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endParaRPr lang="en-GB" sz="800" dirty="0">
              <a:latin typeface="Open Sans" panose="020B0606030504020204" pitchFamily="34" charset="0"/>
              <a:ea typeface="Open Sans" panose="020B0606030504020204" pitchFamily="34" charset="0"/>
              <a:cs typeface="Open Sans" panose="020B0606030504020204" pitchFamily="34" charset="0"/>
            </a:endParaRPr>
          </a:p>
          <a:p>
            <a:r>
              <a:rPr lang="en-GB" dirty="0">
                <a:latin typeface="Open Sans" panose="020B0606030504020204" pitchFamily="34" charset="0"/>
                <a:ea typeface="Open Sans" panose="020B0606030504020204" pitchFamily="34" charset="0"/>
                <a:cs typeface="Open Sans" panose="020B0606030504020204" pitchFamily="34" charset="0"/>
              </a:rPr>
              <a:t>Europe’s geographical location naturally offers among the best conditions for </a:t>
            </a:r>
            <a:r>
              <a:rPr lang="en-GB" dirty="0" err="1">
                <a:latin typeface="Open Sans" panose="020B0606030504020204" pitchFamily="34" charset="0"/>
                <a:ea typeface="Open Sans" panose="020B0606030504020204" pitchFamily="34" charset="0"/>
                <a:cs typeface="Open Sans" panose="020B0606030504020204" pitchFamily="34" charset="0"/>
              </a:rPr>
              <a:t>agri</a:t>
            </a:r>
            <a:r>
              <a:rPr lang="en-GB" dirty="0">
                <a:latin typeface="Open Sans" panose="020B0606030504020204" pitchFamily="34" charset="0"/>
                <a:ea typeface="Open Sans" panose="020B0606030504020204" pitchFamily="34" charset="0"/>
                <a:cs typeface="Open Sans" panose="020B0606030504020204" pitchFamily="34" charset="0"/>
              </a:rPr>
              <a:t> production in the world. This is one of the strongest assets of the EU, and it is why the agri-food industry has flourished on the continent. These investments are now put at risk. </a:t>
            </a:r>
            <a:r>
              <a:rPr lang="en-US" dirty="0"/>
              <a:t>Volumes collected and stored locally would decrease as well, impacting the whole supply chain, including industry.</a:t>
            </a:r>
          </a:p>
          <a:p>
            <a:r>
              <a:rPr lang="en-US" dirty="0"/>
              <a:t>Who would feed the countries relying on EU </a:t>
            </a:r>
            <a:r>
              <a:rPr lang="en-US" dirty="0" err="1"/>
              <a:t>agri</a:t>
            </a:r>
            <a:r>
              <a:rPr lang="en-US" dirty="0"/>
              <a:t> materials? In order to replace the EU grains on the world market, other countries, which can still bring additional land into production, would have to use up to 5 times as much land into production because yields are 5 times lower. This is unnecessarily tightening food supplies. And is this sustainable?</a:t>
            </a:r>
          </a:p>
          <a:p>
            <a:r>
              <a:rPr lang="en-US" dirty="0"/>
              <a:t>The world market price would be determined by a smaller number of exporting countries leading to higher prices and higher volatility.</a:t>
            </a:r>
          </a:p>
          <a:p>
            <a:endParaRPr lang="en-US" dirty="0">
              <a:latin typeface="Open Sans" panose="020B0606030504020204" pitchFamily="34" charset="0"/>
              <a:ea typeface="Open Sans" panose="020B0606030504020204" pitchFamily="34" charset="0"/>
              <a:cs typeface="Open Sans" panose="020B0606030504020204" pitchFamily="34" charset="0"/>
            </a:endParaRPr>
          </a:p>
          <a:p>
            <a:pPr marL="0" indent="0">
              <a:buFontTx/>
              <a:buNone/>
            </a:pPr>
            <a:endParaRPr lang="en-US" sz="1800" dirty="0"/>
          </a:p>
        </p:txBody>
      </p:sp>
    </p:spTree>
    <p:extLst>
      <p:ext uri="{BB962C8B-B14F-4D97-AF65-F5344CB8AC3E}">
        <p14:creationId xmlns:p14="http://schemas.microsoft.com/office/powerpoint/2010/main" val="2494584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76BABD5E-D581-4E59-9811-AB733961ECAA}"/>
              </a:ext>
            </a:extLst>
          </p:cNvPr>
          <p:cNvSpPr txBox="1">
            <a:spLocks/>
          </p:cNvSpPr>
          <p:nvPr/>
        </p:nvSpPr>
        <p:spPr>
          <a:xfrm>
            <a:off x="236538" y="654049"/>
            <a:ext cx="8764587" cy="5375275"/>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lgn="just">
              <a:lnSpc>
                <a:spcPct val="100000"/>
              </a:lnSpc>
              <a:buSzPct val="70000"/>
              <a:buNone/>
            </a:pPr>
            <a:r>
              <a:rPr lang="en-GB" sz="2000" b="1" dirty="0">
                <a:solidFill>
                  <a:srgbClr val="005277"/>
                </a:solidFill>
                <a:latin typeface="Open Sans" charset="0"/>
                <a:ea typeface="Open Sans" charset="0"/>
                <a:cs typeface="Open Sans" charset="0"/>
              </a:rPr>
              <a:t>COCERAL is the European association of trade in cereals, oilseeds, pulses, olive oil, oils and fats, animal feed and </a:t>
            </a:r>
            <a:r>
              <a:rPr lang="en-GB" sz="2000" b="1" dirty="0" err="1">
                <a:solidFill>
                  <a:srgbClr val="005277"/>
                </a:solidFill>
                <a:latin typeface="Open Sans" charset="0"/>
                <a:ea typeface="Open Sans" charset="0"/>
                <a:cs typeface="Open Sans" charset="0"/>
              </a:rPr>
              <a:t>agrosupply</a:t>
            </a:r>
            <a:r>
              <a:rPr lang="en-GB" sz="2000" b="1" dirty="0">
                <a:solidFill>
                  <a:srgbClr val="005277"/>
                </a:solidFill>
                <a:latin typeface="Open Sans" charset="0"/>
                <a:ea typeface="Open Sans" charset="0"/>
                <a:cs typeface="Open Sans" charset="0"/>
              </a:rPr>
              <a:t>. </a:t>
            </a:r>
          </a:p>
          <a:p>
            <a:pPr marL="0" indent="0" algn="just">
              <a:lnSpc>
                <a:spcPct val="100000"/>
              </a:lnSpc>
              <a:buSzPct val="70000"/>
              <a:buNone/>
            </a:pPr>
            <a:r>
              <a:rPr lang="en-GB" sz="2000" dirty="0">
                <a:solidFill>
                  <a:srgbClr val="005277"/>
                </a:solidFill>
                <a:latin typeface="Open Sans" charset="0"/>
                <a:ea typeface="Open Sans" charset="0"/>
                <a:cs typeface="Open Sans" charset="0"/>
              </a:rPr>
              <a:t>It represents the interest of the European collectors, traders, importers, exporters and port silo storekeepers of the above-mentioned agricultural products. COCERAL’s direct members are located throughout EU countries, the UK and Switzerland. UNISTOCK, the European association representing the professional portside storekeepers for </a:t>
            </a:r>
            <a:r>
              <a:rPr lang="en-GB" sz="2000" dirty="0" err="1">
                <a:solidFill>
                  <a:srgbClr val="005277"/>
                </a:solidFill>
                <a:latin typeface="Open Sans" charset="0"/>
                <a:ea typeface="Open Sans" charset="0"/>
                <a:cs typeface="Open Sans" charset="0"/>
              </a:rPr>
              <a:t>agribulk</a:t>
            </a:r>
            <a:r>
              <a:rPr lang="en-GB" sz="2000" dirty="0">
                <a:solidFill>
                  <a:srgbClr val="005277"/>
                </a:solidFill>
                <a:latin typeface="Open Sans" charset="0"/>
                <a:ea typeface="Open Sans" charset="0"/>
                <a:cs typeface="Open Sans" charset="0"/>
              </a:rPr>
              <a:t> commodities within the EU, is an associate member of COCERAL. Gafta is an extraordinary member of COCERAL.</a:t>
            </a:r>
          </a:p>
          <a:p>
            <a:pPr marL="0" indent="0" algn="just">
              <a:lnSpc>
                <a:spcPct val="100000"/>
              </a:lnSpc>
              <a:buSzPct val="70000"/>
              <a:buNone/>
            </a:pPr>
            <a:endParaRPr lang="en-GB" sz="800" dirty="0">
              <a:solidFill>
                <a:srgbClr val="005277"/>
              </a:solidFill>
              <a:latin typeface="Open Sans" charset="0"/>
              <a:ea typeface="Open Sans" charset="0"/>
              <a:cs typeface="Open Sans" charset="0"/>
            </a:endParaRPr>
          </a:p>
          <a:p>
            <a:pPr marL="0" indent="0" algn="just">
              <a:lnSpc>
                <a:spcPct val="100000"/>
              </a:lnSpc>
              <a:buSzPct val="70000"/>
              <a:buNone/>
            </a:pPr>
            <a:r>
              <a:rPr lang="en-GB" sz="2000" dirty="0">
                <a:solidFill>
                  <a:srgbClr val="005277"/>
                </a:solidFill>
                <a:latin typeface="Open Sans" charset="0"/>
                <a:ea typeface="Open Sans" charset="0"/>
                <a:cs typeface="Open Sans" charset="0"/>
              </a:rPr>
              <a:t>COCERAL members represent some 3000 companies who trade agricultural raw materials destined to the supply of the food and feed chains, as well as for technical and energy uses, and operate at every step of the </a:t>
            </a:r>
            <a:r>
              <a:rPr lang="en-GB" sz="2000" dirty="0" err="1">
                <a:solidFill>
                  <a:srgbClr val="005277"/>
                </a:solidFill>
                <a:latin typeface="Open Sans" charset="0"/>
                <a:ea typeface="Open Sans" charset="0"/>
                <a:cs typeface="Open Sans" charset="0"/>
              </a:rPr>
              <a:t>agri</a:t>
            </a:r>
            <a:r>
              <a:rPr lang="en-GB" sz="2000" dirty="0">
                <a:solidFill>
                  <a:srgbClr val="005277"/>
                </a:solidFill>
                <a:latin typeface="Open Sans" charset="0"/>
                <a:ea typeface="Open Sans" charset="0"/>
                <a:cs typeface="Open Sans" charset="0"/>
              </a:rPr>
              <a:t> supply chain.</a:t>
            </a:r>
            <a:endParaRPr lang="en-GB" sz="2000" b="1" dirty="0">
              <a:solidFill>
                <a:srgbClr val="005277"/>
              </a:solidFill>
              <a:latin typeface="Open Sans" charset="0"/>
              <a:ea typeface="Open Sans" charset="0"/>
              <a:cs typeface="Open Sans" charset="0"/>
            </a:endParaRPr>
          </a:p>
          <a:p>
            <a:pPr marL="0" indent="0" algn="just">
              <a:lnSpc>
                <a:spcPct val="100000"/>
              </a:lnSpc>
              <a:buSzPct val="70000"/>
              <a:buNone/>
            </a:pPr>
            <a:endParaRPr lang="en-GB" sz="800" b="1" dirty="0">
              <a:solidFill>
                <a:srgbClr val="005277"/>
              </a:solidFill>
              <a:latin typeface="Open Sans" charset="0"/>
              <a:ea typeface="Open Sans" charset="0"/>
              <a:cs typeface="Open Sans" charset="0"/>
            </a:endParaRPr>
          </a:p>
          <a:p>
            <a:pPr marL="0" indent="0" algn="just">
              <a:lnSpc>
                <a:spcPct val="100000"/>
              </a:lnSpc>
              <a:buSzPct val="70000"/>
              <a:buNone/>
              <a:tabLst>
                <a:tab pos="1524000" algn="l"/>
              </a:tabLst>
            </a:pPr>
            <a:r>
              <a:rPr lang="en-GB" sz="2000" b="1" dirty="0">
                <a:solidFill>
                  <a:srgbClr val="005277"/>
                </a:solidFill>
                <a:latin typeface="Open Sans" charset="0"/>
                <a:ea typeface="Open Sans" charset="0"/>
                <a:cs typeface="Open Sans" charset="0"/>
              </a:rPr>
              <a:t>	Contact us on </a:t>
            </a:r>
            <a:r>
              <a:rPr lang="pt-BR" sz="2000" b="1" dirty="0">
                <a:solidFill>
                  <a:srgbClr val="005277"/>
                </a:solidFill>
                <a:latin typeface="Open Sans" charset="0"/>
                <a:ea typeface="Open Sans" charset="0"/>
                <a:cs typeface="Open Sans" charset="0"/>
                <a:hlinkClick r:id="rId2"/>
              </a:rPr>
              <a:t>secretariat@coceral.com</a:t>
            </a:r>
            <a:endParaRPr lang="en-US" sz="1600" b="1" dirty="0"/>
          </a:p>
        </p:txBody>
      </p:sp>
    </p:spTree>
    <p:extLst>
      <p:ext uri="{BB962C8B-B14F-4D97-AF65-F5344CB8AC3E}">
        <p14:creationId xmlns:p14="http://schemas.microsoft.com/office/powerpoint/2010/main" val="144367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192212-E56C-494C-9EDA-6933E7D3E28A}"/>
              </a:ext>
            </a:extLst>
          </p:cNvPr>
          <p:cNvSpPr>
            <a:spLocks noGrp="1"/>
          </p:cNvSpPr>
          <p:nvPr>
            <p:ph type="ctrTitle"/>
          </p:nvPr>
        </p:nvSpPr>
        <p:spPr>
          <a:xfrm>
            <a:off x="369732" y="241786"/>
            <a:ext cx="11562608" cy="642073"/>
          </a:xfrm>
        </p:spPr>
        <p:txBody>
          <a:bodyPr>
            <a:normAutofit/>
          </a:bodyPr>
          <a:lstStyle/>
          <a:p>
            <a:r>
              <a:rPr lang="de-DE" dirty="0"/>
              <a:t>European Commission Proposal</a:t>
            </a:r>
            <a:endParaRPr lang="en-BE" dirty="0"/>
          </a:p>
        </p:txBody>
      </p:sp>
      <p:sp>
        <p:nvSpPr>
          <p:cNvPr id="3" name="Text Placeholder 2">
            <a:extLst>
              <a:ext uri="{FF2B5EF4-FFF2-40B4-BE49-F238E27FC236}">
                <a16:creationId xmlns:a16="http://schemas.microsoft.com/office/drawing/2014/main" id="{AC8ACA41-0D9A-42F3-B43D-C4B652633F27}"/>
              </a:ext>
            </a:extLst>
          </p:cNvPr>
          <p:cNvSpPr>
            <a:spLocks noGrp="1"/>
          </p:cNvSpPr>
          <p:nvPr>
            <p:ph type="body" sz="quarter" idx="10"/>
          </p:nvPr>
        </p:nvSpPr>
        <p:spPr/>
        <p:txBody>
          <a:bodyPr>
            <a:noAutofit/>
          </a:bodyPr>
          <a:lstStyle/>
          <a:p>
            <a:pPr algn="l"/>
            <a:r>
              <a:rPr lang="en-US" sz="2800" b="1" dirty="0"/>
              <a:t>Biodiversity Strategy</a:t>
            </a:r>
          </a:p>
          <a:p>
            <a:pPr lvl="1"/>
            <a:r>
              <a:rPr lang="en-US" sz="2400" dirty="0"/>
              <a:t>10% of the total agricultural land to be transformed in land dedicated to ‘high diversity landscape’.</a:t>
            </a:r>
          </a:p>
          <a:p>
            <a:pPr marL="0" indent="0" algn="l">
              <a:buNone/>
            </a:pPr>
            <a:endParaRPr lang="en-US" sz="2800" dirty="0"/>
          </a:p>
          <a:p>
            <a:pPr algn="l"/>
            <a:r>
              <a:rPr lang="en-US" sz="2800" b="1" dirty="0"/>
              <a:t>Farm to Fork Strategy</a:t>
            </a:r>
          </a:p>
          <a:p>
            <a:pPr lvl="1"/>
            <a:r>
              <a:rPr lang="en-US" sz="2400" dirty="0"/>
              <a:t>Bring organic area from a current ~8% to 25%</a:t>
            </a:r>
          </a:p>
          <a:p>
            <a:pPr lvl="1"/>
            <a:r>
              <a:rPr lang="en-US" sz="2400" dirty="0"/>
              <a:t>Reduce fertilizer applications by 20% and Reduce nutrient losses by 50%</a:t>
            </a:r>
          </a:p>
          <a:p>
            <a:pPr lvl="1"/>
            <a:r>
              <a:rPr lang="en-US" sz="2400" dirty="0"/>
              <a:t>Reduce pesticide use by 50%.</a:t>
            </a:r>
            <a:endParaRPr lang="en-DE" sz="2400" dirty="0"/>
          </a:p>
        </p:txBody>
      </p:sp>
    </p:spTree>
    <p:extLst>
      <p:ext uri="{BB962C8B-B14F-4D97-AF65-F5344CB8AC3E}">
        <p14:creationId xmlns:p14="http://schemas.microsoft.com/office/powerpoint/2010/main" val="3916147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F8D8FF4-366F-4D2C-8CCD-CEC9F0386039}"/>
              </a:ext>
            </a:extLst>
          </p:cNvPr>
          <p:cNvSpPr>
            <a:spLocks noGrp="1"/>
          </p:cNvSpPr>
          <p:nvPr>
            <p:ph type="ctrTitle"/>
          </p:nvPr>
        </p:nvSpPr>
        <p:spPr/>
        <p:txBody>
          <a:bodyPr/>
          <a:lstStyle/>
          <a:p>
            <a:r>
              <a:rPr lang="en-GB" dirty="0"/>
              <a:t>Scope of COCERAL’s impact assessment</a:t>
            </a:r>
            <a:endParaRPr lang="en-BE" dirty="0"/>
          </a:p>
        </p:txBody>
      </p:sp>
      <p:sp>
        <p:nvSpPr>
          <p:cNvPr id="5" name="Text Placeholder 4">
            <a:extLst>
              <a:ext uri="{FF2B5EF4-FFF2-40B4-BE49-F238E27FC236}">
                <a16:creationId xmlns:a16="http://schemas.microsoft.com/office/drawing/2014/main" id="{24EBCAAD-1FD2-4114-83D1-FAF6318BF3BF}"/>
              </a:ext>
            </a:extLst>
          </p:cNvPr>
          <p:cNvSpPr>
            <a:spLocks noGrp="1"/>
          </p:cNvSpPr>
          <p:nvPr>
            <p:ph type="body" sz="quarter" idx="10"/>
          </p:nvPr>
        </p:nvSpPr>
        <p:spPr>
          <a:xfrm>
            <a:off x="312737" y="1292225"/>
            <a:ext cx="9786759" cy="5143500"/>
          </a:xfrm>
        </p:spPr>
        <p:txBody>
          <a:bodyPr/>
          <a:lstStyle/>
          <a:p>
            <a:endParaRPr lang="en-GB" sz="800" dirty="0"/>
          </a:p>
          <a:p>
            <a:r>
              <a:rPr lang="en-GB" dirty="0"/>
              <a:t>The scope of our assessment is to quantify the impact of these four targets on the EU arable crop sector by 2030. </a:t>
            </a:r>
          </a:p>
          <a:p>
            <a:r>
              <a:rPr lang="en-GB" dirty="0"/>
              <a:t>Three scenarios were considered depending on the area of arable crops impacted as compared to the total agriculture area: a low impact, a medium impact and a high impact scenario. </a:t>
            </a:r>
          </a:p>
          <a:p>
            <a:pPr lvl="1"/>
            <a:r>
              <a:rPr lang="en-GB" dirty="0"/>
              <a:t>For example, under the medium impact scenario, 37.5% of the set aside requirement is met on arable land and 62.5% on other agricultural land. </a:t>
            </a:r>
          </a:p>
          <a:p>
            <a:r>
              <a:rPr lang="en-GB" dirty="0"/>
              <a:t>A fourth scenario (extreme impact) considers the implementation of the F2F targets only on arable land, especially the set-aside and organic targets. </a:t>
            </a:r>
            <a:endParaRPr lang="en-BE" dirty="0"/>
          </a:p>
        </p:txBody>
      </p:sp>
    </p:spTree>
    <p:extLst>
      <p:ext uri="{BB962C8B-B14F-4D97-AF65-F5344CB8AC3E}">
        <p14:creationId xmlns:p14="http://schemas.microsoft.com/office/powerpoint/2010/main" val="2513590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D4D3-215B-45C3-883F-F402E4EFD489}"/>
              </a:ext>
            </a:extLst>
          </p:cNvPr>
          <p:cNvSpPr>
            <a:spLocks noGrp="1"/>
          </p:cNvSpPr>
          <p:nvPr>
            <p:ph type="ctrTitle"/>
          </p:nvPr>
        </p:nvSpPr>
        <p:spPr/>
        <p:txBody>
          <a:bodyPr>
            <a:normAutofit/>
          </a:bodyPr>
          <a:lstStyle/>
          <a:p>
            <a:r>
              <a:rPr lang="en-GB" dirty="0"/>
              <a:t>Expected response by farmers (1/4)</a:t>
            </a:r>
            <a:endParaRPr lang="en-BE" dirty="0"/>
          </a:p>
        </p:txBody>
      </p:sp>
      <p:sp>
        <p:nvSpPr>
          <p:cNvPr id="3" name="Text Placeholder 2">
            <a:extLst>
              <a:ext uri="{FF2B5EF4-FFF2-40B4-BE49-F238E27FC236}">
                <a16:creationId xmlns:a16="http://schemas.microsoft.com/office/drawing/2014/main" id="{AC8ACA41-0D9A-42F3-B43D-C4B652633F27}"/>
              </a:ext>
            </a:extLst>
          </p:cNvPr>
          <p:cNvSpPr>
            <a:spLocks noGrp="1"/>
          </p:cNvSpPr>
          <p:nvPr>
            <p:ph type="body" sz="quarter" idx="10"/>
          </p:nvPr>
        </p:nvSpPr>
        <p:spPr>
          <a:xfrm>
            <a:off x="312738" y="1292225"/>
            <a:ext cx="9776484" cy="5143500"/>
          </a:xfrm>
        </p:spPr>
        <p:txBody>
          <a:bodyPr>
            <a:normAutofit/>
          </a:bodyPr>
          <a:lstStyle/>
          <a:p>
            <a:pPr algn="l"/>
            <a:endParaRPr lang="en-US" sz="2800" b="1" dirty="0"/>
          </a:p>
          <a:p>
            <a:pPr algn="l"/>
            <a:endParaRPr lang="en-US" sz="800" b="1" dirty="0"/>
          </a:p>
          <a:p>
            <a:pPr algn="l"/>
            <a:r>
              <a:rPr lang="en-US" sz="2800" b="1" dirty="0"/>
              <a:t>Land dedicated to ‘high diversity landscape’</a:t>
            </a:r>
          </a:p>
          <a:p>
            <a:pPr lvl="1">
              <a:lnSpc>
                <a:spcPct val="110000"/>
              </a:lnSpc>
            </a:pPr>
            <a:r>
              <a:rPr lang="en-US" sz="2400" dirty="0"/>
              <a:t>Use set-aside land under the greening obligations to count against the target.</a:t>
            </a:r>
          </a:p>
          <a:p>
            <a:pPr lvl="1">
              <a:lnSpc>
                <a:spcPct val="110000"/>
              </a:lnSpc>
            </a:pPr>
            <a:r>
              <a:rPr lang="en-US" sz="2400" dirty="0"/>
              <a:t>The driest areas with the lowest yield potential will be set-aside (at farm/national level).</a:t>
            </a:r>
          </a:p>
        </p:txBody>
      </p:sp>
    </p:spTree>
    <p:extLst>
      <p:ext uri="{BB962C8B-B14F-4D97-AF65-F5344CB8AC3E}">
        <p14:creationId xmlns:p14="http://schemas.microsoft.com/office/powerpoint/2010/main" val="2770100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5D4D3-215B-45C3-883F-F402E4EFD489}"/>
              </a:ext>
            </a:extLst>
          </p:cNvPr>
          <p:cNvSpPr>
            <a:spLocks noGrp="1"/>
          </p:cNvSpPr>
          <p:nvPr>
            <p:ph type="ctrTitle"/>
          </p:nvPr>
        </p:nvSpPr>
        <p:spPr/>
        <p:txBody>
          <a:bodyPr>
            <a:normAutofit/>
          </a:bodyPr>
          <a:lstStyle/>
          <a:p>
            <a:r>
              <a:rPr lang="en-GB" dirty="0"/>
              <a:t>Expected response by farmers (2/4)</a:t>
            </a:r>
            <a:endParaRPr lang="en-BE" dirty="0"/>
          </a:p>
        </p:txBody>
      </p:sp>
      <p:sp>
        <p:nvSpPr>
          <p:cNvPr id="3" name="Text Placeholder 2">
            <a:extLst>
              <a:ext uri="{FF2B5EF4-FFF2-40B4-BE49-F238E27FC236}">
                <a16:creationId xmlns:a16="http://schemas.microsoft.com/office/drawing/2014/main" id="{AC8ACA41-0D9A-42F3-B43D-C4B652633F27}"/>
              </a:ext>
            </a:extLst>
          </p:cNvPr>
          <p:cNvSpPr>
            <a:spLocks noGrp="1"/>
          </p:cNvSpPr>
          <p:nvPr>
            <p:ph type="body" sz="quarter" idx="10"/>
          </p:nvPr>
        </p:nvSpPr>
        <p:spPr>
          <a:xfrm>
            <a:off x="312737" y="1292225"/>
            <a:ext cx="9951145" cy="5143500"/>
          </a:xfrm>
        </p:spPr>
        <p:txBody>
          <a:bodyPr>
            <a:normAutofit fontScale="92500" lnSpcReduction="10000"/>
          </a:bodyPr>
          <a:lstStyle/>
          <a:p>
            <a:pPr algn="l"/>
            <a:r>
              <a:rPr lang="en-US" sz="3200" b="1" dirty="0"/>
              <a:t>Increase organic area to 25%</a:t>
            </a:r>
          </a:p>
          <a:p>
            <a:pPr lvl="1">
              <a:lnSpc>
                <a:spcPct val="110000"/>
              </a:lnSpc>
            </a:pPr>
            <a:r>
              <a:rPr lang="en-US" sz="2400" dirty="0"/>
              <a:t>The driest areas with the lowest yield potential will become organic.</a:t>
            </a:r>
          </a:p>
          <a:p>
            <a:pPr lvl="1">
              <a:lnSpc>
                <a:spcPct val="110000"/>
              </a:lnSpc>
            </a:pPr>
            <a:r>
              <a:rPr lang="en-US" sz="2400" dirty="0"/>
              <a:t>Crop rotation will need to widen from a 3-4 step rotation to a 6-7 step rotation, automatically reducing the acreage of Grandes Cultures at the benefit of catch crops, intermediate crops, and other “small” crops.</a:t>
            </a:r>
          </a:p>
          <a:p>
            <a:pPr lvl="1">
              <a:lnSpc>
                <a:spcPct val="110000"/>
              </a:lnSpc>
            </a:pPr>
            <a:r>
              <a:rPr lang="en-US" sz="2400" dirty="0"/>
              <a:t>Certain crops are not suitable for organic production (mainly rapeseed), while others are, because the yield downside is less significant when switching to organic production and/or there is a significant market for organic produce (rye, spelt, oats, soybeans, pulses).</a:t>
            </a:r>
          </a:p>
          <a:p>
            <a:pPr marL="0" indent="0">
              <a:lnSpc>
                <a:spcPct val="110000"/>
              </a:lnSpc>
              <a:buNone/>
            </a:pPr>
            <a:r>
              <a:rPr lang="en-GB" sz="2700" dirty="0">
                <a:latin typeface="Open Sans" panose="020B0606030504020204" pitchFamily="34" charset="0"/>
                <a:ea typeface="Open Sans" panose="020B0606030504020204" pitchFamily="34" charset="0"/>
                <a:cs typeface="Open Sans" panose="020B0606030504020204" pitchFamily="34" charset="0"/>
              </a:rPr>
              <a:t>The </a:t>
            </a:r>
            <a:r>
              <a:rPr lang="en-GB" sz="2700" dirty="0">
                <a:effectLst/>
                <a:latin typeface="Open Sans" panose="020B0606030504020204" pitchFamily="34" charset="0"/>
                <a:ea typeface="Open Sans" panose="020B0606030504020204" pitchFamily="34" charset="0"/>
                <a:cs typeface="Open Sans" panose="020B0606030504020204" pitchFamily="34" charset="0"/>
              </a:rPr>
              <a:t>target for organic production is an average across Member States. However, i</a:t>
            </a:r>
            <a:r>
              <a:rPr lang="en-BE" sz="2700" dirty="0">
                <a:effectLst/>
                <a:latin typeface="Open Sans" panose="020B0606030504020204" pitchFamily="34" charset="0"/>
                <a:ea typeface="Open Sans" panose="020B0606030504020204" pitchFamily="34" charset="0"/>
                <a:cs typeface="Open Sans" panose="020B0606030504020204" pitchFamily="34" charset="0"/>
              </a:rPr>
              <a:t>f </a:t>
            </a:r>
            <a:r>
              <a:rPr lang="en-GB" sz="2700" dirty="0">
                <a:effectLst/>
                <a:latin typeface="Open Sans" panose="020B0606030504020204" pitchFamily="34" charset="0"/>
                <a:ea typeface="Open Sans" panose="020B0606030504020204" pitchFamily="34" charset="0"/>
                <a:cs typeface="Open Sans" panose="020B0606030504020204" pitchFamily="34" charset="0"/>
              </a:rPr>
              <a:t>consumer demand for organic products continues along current trends during the next few years, there will be no big enough market for the EU’s </a:t>
            </a:r>
            <a:r>
              <a:rPr lang="en-BE" sz="2700" dirty="0">
                <a:effectLst/>
                <a:latin typeface="Open Sans" panose="020B0606030504020204" pitchFamily="34" charset="0"/>
                <a:ea typeface="Open Sans" panose="020B0606030504020204" pitchFamily="34" charset="0"/>
                <a:cs typeface="Open Sans" panose="020B0606030504020204" pitchFamily="34" charset="0"/>
              </a:rPr>
              <a:t>organic production</a:t>
            </a:r>
            <a:r>
              <a:rPr lang="en-US" sz="2700" b="1" dirty="0">
                <a:latin typeface="Open Sans" panose="020B0606030504020204" pitchFamily="34" charset="0"/>
                <a:ea typeface="Open Sans" panose="020B0606030504020204" pitchFamily="34" charset="0"/>
                <a:cs typeface="Open Sans" panose="020B0606030504020204" pitchFamily="34" charset="0"/>
              </a:rPr>
              <a:t>.</a:t>
            </a:r>
          </a:p>
          <a:p>
            <a:pPr lvl="1">
              <a:lnSpc>
                <a:spcPct val="110000"/>
              </a:lnSpc>
            </a:pPr>
            <a:endParaRPr lang="en-US" sz="2400" dirty="0"/>
          </a:p>
        </p:txBody>
      </p:sp>
    </p:spTree>
    <p:extLst>
      <p:ext uri="{BB962C8B-B14F-4D97-AF65-F5344CB8AC3E}">
        <p14:creationId xmlns:p14="http://schemas.microsoft.com/office/powerpoint/2010/main" val="2521493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A69C-C9BF-41B2-BA38-5E54E53EE296}"/>
              </a:ext>
            </a:extLst>
          </p:cNvPr>
          <p:cNvSpPr>
            <a:spLocks noGrp="1"/>
          </p:cNvSpPr>
          <p:nvPr>
            <p:ph type="ctrTitle"/>
          </p:nvPr>
        </p:nvSpPr>
        <p:spPr/>
        <p:txBody>
          <a:bodyPr>
            <a:normAutofit/>
          </a:bodyPr>
          <a:lstStyle/>
          <a:p>
            <a:r>
              <a:rPr lang="en-GB" dirty="0"/>
              <a:t>Expected response by farmers (3/4)</a:t>
            </a:r>
            <a:endParaRPr lang="en-BE" dirty="0"/>
          </a:p>
        </p:txBody>
      </p:sp>
      <p:sp>
        <p:nvSpPr>
          <p:cNvPr id="3" name="Text Placeholder 2">
            <a:extLst>
              <a:ext uri="{FF2B5EF4-FFF2-40B4-BE49-F238E27FC236}">
                <a16:creationId xmlns:a16="http://schemas.microsoft.com/office/drawing/2014/main" id="{AC8ACA41-0D9A-42F3-B43D-C4B652633F27}"/>
              </a:ext>
            </a:extLst>
          </p:cNvPr>
          <p:cNvSpPr>
            <a:spLocks noGrp="1"/>
          </p:cNvSpPr>
          <p:nvPr>
            <p:ph type="body" sz="quarter" idx="10"/>
          </p:nvPr>
        </p:nvSpPr>
        <p:spPr>
          <a:xfrm>
            <a:off x="312737" y="1292225"/>
            <a:ext cx="9673743" cy="5143500"/>
          </a:xfrm>
        </p:spPr>
        <p:txBody>
          <a:bodyPr>
            <a:normAutofit/>
          </a:bodyPr>
          <a:lstStyle/>
          <a:p>
            <a:pPr>
              <a:lnSpc>
                <a:spcPct val="120000"/>
              </a:lnSpc>
            </a:pPr>
            <a:endParaRPr lang="en-US" sz="800" b="1" dirty="0"/>
          </a:p>
          <a:p>
            <a:pPr>
              <a:lnSpc>
                <a:spcPct val="120000"/>
              </a:lnSpc>
            </a:pPr>
            <a:r>
              <a:rPr lang="en-US" sz="2500" b="1" dirty="0"/>
              <a:t>Reduce fertilizer applications and nutrient losses</a:t>
            </a:r>
          </a:p>
          <a:p>
            <a:pPr lvl="1">
              <a:lnSpc>
                <a:spcPct val="120000"/>
              </a:lnSpc>
            </a:pPr>
            <a:r>
              <a:rPr lang="en-US" sz="2200" dirty="0"/>
              <a:t>It is expected that part of this goal will be automatically achieved by the switch to organic production.</a:t>
            </a:r>
          </a:p>
          <a:p>
            <a:pPr lvl="1">
              <a:lnSpc>
                <a:spcPct val="120000"/>
              </a:lnSpc>
            </a:pPr>
            <a:r>
              <a:rPr lang="en-US" sz="2200" dirty="0"/>
              <a:t>Impact on yields is expected to be relatively small. The Commission explicitly mentions that the reduction of nutrient losses is more important than the reduction of the application as such – and a significant reduction of nutrient losses is relatively easy to be achieved.</a:t>
            </a:r>
          </a:p>
        </p:txBody>
      </p:sp>
    </p:spTree>
    <p:extLst>
      <p:ext uri="{BB962C8B-B14F-4D97-AF65-F5344CB8AC3E}">
        <p14:creationId xmlns:p14="http://schemas.microsoft.com/office/powerpoint/2010/main" val="2062812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5A69C-C9BF-41B2-BA38-5E54E53EE296}"/>
              </a:ext>
            </a:extLst>
          </p:cNvPr>
          <p:cNvSpPr>
            <a:spLocks noGrp="1"/>
          </p:cNvSpPr>
          <p:nvPr>
            <p:ph type="ctrTitle"/>
          </p:nvPr>
        </p:nvSpPr>
        <p:spPr/>
        <p:txBody>
          <a:bodyPr>
            <a:normAutofit/>
          </a:bodyPr>
          <a:lstStyle/>
          <a:p>
            <a:r>
              <a:rPr lang="en-GB" dirty="0"/>
              <a:t>Expected response by farmers (4/4)</a:t>
            </a:r>
            <a:endParaRPr lang="en-BE" dirty="0"/>
          </a:p>
        </p:txBody>
      </p:sp>
      <p:sp>
        <p:nvSpPr>
          <p:cNvPr id="3" name="Text Placeholder 2">
            <a:extLst>
              <a:ext uri="{FF2B5EF4-FFF2-40B4-BE49-F238E27FC236}">
                <a16:creationId xmlns:a16="http://schemas.microsoft.com/office/drawing/2014/main" id="{AC8ACA41-0D9A-42F3-B43D-C4B652633F27}"/>
              </a:ext>
            </a:extLst>
          </p:cNvPr>
          <p:cNvSpPr>
            <a:spLocks noGrp="1"/>
          </p:cNvSpPr>
          <p:nvPr>
            <p:ph type="body" sz="quarter" idx="10"/>
          </p:nvPr>
        </p:nvSpPr>
        <p:spPr>
          <a:xfrm>
            <a:off x="312737" y="1292225"/>
            <a:ext cx="9673743" cy="5143500"/>
          </a:xfrm>
        </p:spPr>
        <p:txBody>
          <a:bodyPr>
            <a:normAutofit/>
          </a:bodyPr>
          <a:lstStyle/>
          <a:p>
            <a:pPr>
              <a:lnSpc>
                <a:spcPct val="120000"/>
              </a:lnSpc>
            </a:pPr>
            <a:r>
              <a:rPr lang="en-US" sz="2500" b="1" dirty="0"/>
              <a:t>Reduce pesticide use</a:t>
            </a:r>
          </a:p>
          <a:p>
            <a:pPr lvl="1">
              <a:lnSpc>
                <a:spcPct val="120000"/>
              </a:lnSpc>
            </a:pPr>
            <a:r>
              <a:rPr lang="en-US" sz="2200" dirty="0"/>
              <a:t>It is expected that this goal will be partly achieved by the switch to organic production.</a:t>
            </a:r>
          </a:p>
          <a:p>
            <a:pPr lvl="1">
              <a:lnSpc>
                <a:spcPct val="120000"/>
              </a:lnSpc>
            </a:pPr>
            <a:r>
              <a:rPr lang="en-US" sz="2200" dirty="0"/>
              <a:t>The reduction in pesticide applications should impact grain yields moderately (mechanical weed control technology is improving), while it would have a bigger impact on rapeseed.</a:t>
            </a:r>
          </a:p>
          <a:p>
            <a:pPr lvl="1">
              <a:lnSpc>
                <a:spcPct val="120000"/>
              </a:lnSpc>
            </a:pPr>
            <a:r>
              <a:rPr lang="en-US" sz="2200" dirty="0"/>
              <a:t>With lower rapeseed production, the farmer would lose an important crop in the rotation, leading to lower yields of other crops.</a:t>
            </a:r>
          </a:p>
        </p:txBody>
      </p:sp>
    </p:spTree>
    <p:extLst>
      <p:ext uri="{BB962C8B-B14F-4D97-AF65-F5344CB8AC3E}">
        <p14:creationId xmlns:p14="http://schemas.microsoft.com/office/powerpoint/2010/main" val="3178914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BF8BD-1DAC-42BD-B1B5-9AB25E35FC56}"/>
              </a:ext>
            </a:extLst>
          </p:cNvPr>
          <p:cNvSpPr>
            <a:spLocks noGrp="1"/>
          </p:cNvSpPr>
          <p:nvPr>
            <p:ph type="ctrTitle"/>
          </p:nvPr>
        </p:nvSpPr>
        <p:spPr/>
        <p:txBody>
          <a:bodyPr>
            <a:normAutofit/>
          </a:bodyPr>
          <a:lstStyle/>
          <a:p>
            <a:r>
              <a:rPr lang="de-DE" dirty="0"/>
              <a:t>Results (Grain Production in million tonnes)</a:t>
            </a:r>
            <a:endParaRPr lang="en-BE" dirty="0"/>
          </a:p>
        </p:txBody>
      </p:sp>
      <p:pic>
        <p:nvPicPr>
          <p:cNvPr id="9" name="Picture 8">
            <a:extLst>
              <a:ext uri="{FF2B5EF4-FFF2-40B4-BE49-F238E27FC236}">
                <a16:creationId xmlns:a16="http://schemas.microsoft.com/office/drawing/2014/main" id="{477DBD65-D163-4CFE-9CBA-8E150988528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31800" y="1271588"/>
            <a:ext cx="5073650" cy="4662487"/>
          </a:xfrm>
          <a:prstGeom prst="rect">
            <a:avLst/>
          </a:prstGeom>
          <a:noFill/>
        </p:spPr>
      </p:pic>
      <p:pic>
        <p:nvPicPr>
          <p:cNvPr id="10" name="Picture 9">
            <a:extLst>
              <a:ext uri="{FF2B5EF4-FFF2-40B4-BE49-F238E27FC236}">
                <a16:creationId xmlns:a16="http://schemas.microsoft.com/office/drawing/2014/main" id="{98489735-505E-4F33-9350-0A4DE0DC8F57}"/>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13425" y="1271588"/>
            <a:ext cx="5276533" cy="4662487"/>
          </a:xfrm>
          <a:prstGeom prst="rect">
            <a:avLst/>
          </a:prstGeom>
          <a:noFill/>
        </p:spPr>
      </p:pic>
    </p:spTree>
    <p:extLst>
      <p:ext uri="{BB962C8B-B14F-4D97-AF65-F5344CB8AC3E}">
        <p14:creationId xmlns:p14="http://schemas.microsoft.com/office/powerpoint/2010/main" val="33013951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81FCBE-9E11-4C08-B0A5-4C87F7674BBF}"/>
              </a:ext>
            </a:extLst>
          </p:cNvPr>
          <p:cNvSpPr>
            <a:spLocks noGrp="1"/>
          </p:cNvSpPr>
          <p:nvPr>
            <p:ph type="ctrTitle"/>
          </p:nvPr>
        </p:nvSpPr>
        <p:spPr/>
        <p:txBody>
          <a:bodyPr/>
          <a:lstStyle/>
          <a:p>
            <a:r>
              <a:rPr lang="de-DE" dirty="0"/>
              <a:t>Results (Oilseeds Production in million tonnes)</a:t>
            </a:r>
            <a:endParaRPr lang="en-BE" dirty="0"/>
          </a:p>
        </p:txBody>
      </p:sp>
      <p:pic>
        <p:nvPicPr>
          <p:cNvPr id="9" name="Picture 8">
            <a:extLst>
              <a:ext uri="{FF2B5EF4-FFF2-40B4-BE49-F238E27FC236}">
                <a16:creationId xmlns:a16="http://schemas.microsoft.com/office/drawing/2014/main" id="{DD15813C-D3A6-4E96-A71F-8050A693BBC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717" y="1475740"/>
            <a:ext cx="5535633" cy="4502068"/>
          </a:xfrm>
          <a:prstGeom prst="rect">
            <a:avLst/>
          </a:prstGeom>
          <a:noFill/>
        </p:spPr>
      </p:pic>
      <p:pic>
        <p:nvPicPr>
          <p:cNvPr id="10" name="Picture 9">
            <a:extLst>
              <a:ext uri="{FF2B5EF4-FFF2-40B4-BE49-F238E27FC236}">
                <a16:creationId xmlns:a16="http://schemas.microsoft.com/office/drawing/2014/main" id="{C9D7FB01-EE15-4654-8103-5741CED70E3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63318" y="1475740"/>
            <a:ext cx="5568315" cy="4528648"/>
          </a:xfrm>
          <a:prstGeom prst="rect">
            <a:avLst/>
          </a:prstGeom>
          <a:noFill/>
        </p:spPr>
      </p:pic>
    </p:spTree>
    <p:extLst>
      <p:ext uri="{BB962C8B-B14F-4D97-AF65-F5344CB8AC3E}">
        <p14:creationId xmlns:p14="http://schemas.microsoft.com/office/powerpoint/2010/main" val="1514871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BE59354534408EAD3FB8B73AAE87" ma:contentTypeVersion="7" ma:contentTypeDescription="Create a new document." ma:contentTypeScope="" ma:versionID="b7d8892613957fd054bfd6d2cfbd0c7b">
  <xsd:schema xmlns:xsd="http://www.w3.org/2001/XMLSchema" xmlns:xs="http://www.w3.org/2001/XMLSchema" xmlns:p="http://schemas.microsoft.com/office/2006/metadata/properties" xmlns:ns3="965aec72-44e4-44ea-9bca-704c99fb5ce8" xmlns:ns4="d4c8329b-9a5a-44f0-9588-be4b24dce151" targetNamespace="http://schemas.microsoft.com/office/2006/metadata/properties" ma:root="true" ma:fieldsID="955fb1d2b345ad3fee91df3113ab4af6" ns3:_="" ns4:_="">
    <xsd:import namespace="965aec72-44e4-44ea-9bca-704c99fb5ce8"/>
    <xsd:import namespace="d4c8329b-9a5a-44f0-9588-be4b24dce15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5aec72-44e4-44ea-9bca-704c99fb5ce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4c8329b-9a5a-44f0-9588-be4b24dce15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9447D96-624E-44E1-9291-E55A81BEB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5aec72-44e4-44ea-9bca-704c99fb5ce8"/>
    <ds:schemaRef ds:uri="d4c8329b-9a5a-44f0-9588-be4b24dce1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3373658-A41D-44AD-9F27-4BE674777917}">
  <ds:schemaRefs>
    <ds:schemaRef ds:uri="http://purl.org/dc/terms/"/>
    <ds:schemaRef ds:uri="http://schemas.openxmlformats.org/package/2006/metadata/core-properties"/>
    <ds:schemaRef ds:uri="965aec72-44e4-44ea-9bca-704c99fb5ce8"/>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d4c8329b-9a5a-44f0-9588-be4b24dce151"/>
    <ds:schemaRef ds:uri="http://www.w3.org/XML/1998/namespace"/>
  </ds:schemaRefs>
</ds:datastoreItem>
</file>

<file path=customXml/itemProps3.xml><?xml version="1.0" encoding="utf-8"?>
<ds:datastoreItem xmlns:ds="http://schemas.openxmlformats.org/officeDocument/2006/customXml" ds:itemID="{8DE912D5-F942-492D-88AC-CD22CF6996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EconSlideDeck_2020</Template>
  <TotalTime>1</TotalTime>
  <Words>968</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13</vt:i4>
      </vt:variant>
    </vt:vector>
  </HeadingPairs>
  <TitlesOfParts>
    <vt:vector size="21" baseType="lpstr">
      <vt:lpstr>Arial</vt:lpstr>
      <vt:lpstr>Calibri</vt:lpstr>
      <vt:lpstr>Calibri Light</vt:lpstr>
      <vt:lpstr>Open Sans</vt:lpstr>
      <vt:lpstr>Open Sans Light</vt:lpstr>
      <vt:lpstr>Open Sans Semibold</vt:lpstr>
      <vt:lpstr>Office Theme</vt:lpstr>
      <vt:lpstr>Custom Design</vt:lpstr>
      <vt:lpstr>EU Farm To Fork Strategy</vt:lpstr>
      <vt:lpstr>European Commission Proposal</vt:lpstr>
      <vt:lpstr>Scope of COCERAL’s impact assessment</vt:lpstr>
      <vt:lpstr>Expected response by farmers (1/4)</vt:lpstr>
      <vt:lpstr>Expected response by farmers (2/4)</vt:lpstr>
      <vt:lpstr>Expected response by farmers (3/4)</vt:lpstr>
      <vt:lpstr>Expected response by farmers (4/4)</vt:lpstr>
      <vt:lpstr>Results (Grain Production in million tonnes)</vt:lpstr>
      <vt:lpstr>Results (Oilseeds Production in million tonnes)</vt:lpstr>
      <vt:lpstr>Results (Grain and Oilseed exports and imports in million tonnes)</vt:lpstr>
      <vt:lpstr>Key takeaways (1/2)</vt:lpstr>
      <vt:lpstr>Key takeaways (2/2)</vt:lpstr>
      <vt:lpstr>PowerPoint Presentation</vt:lpstr>
    </vt:vector>
  </TitlesOfParts>
  <Company>ADM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Lovett, Kenneth</dc:creator>
  <cp:lastModifiedBy>Flora Dewar</cp:lastModifiedBy>
  <cp:revision>563</cp:revision>
  <dcterms:created xsi:type="dcterms:W3CDTF">2020-01-03T20:10:02Z</dcterms:created>
  <dcterms:modified xsi:type="dcterms:W3CDTF">2021-06-23T12:50:24Z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0x010100481ABE59354534408EAD3FB8B73AAE87</vt:lpwstr>
  </property>
</Properties>
</file>